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7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sideWall>
    <c:backWall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Первоначальный план</c:v>
                </c:pt>
              </c:strCache>
            </c:strRef>
          </c:tx>
          <c:spPr>
            <a:gradFill rotWithShape="0">
              <a:gsLst>
                <a:gs pos="0">
                  <a:srgbClr val="00FF00"/>
                </a:gs>
                <a:gs pos="100000">
                  <a:srgbClr val="00FF00">
                    <a:gamma/>
                    <a:tint val="24314"/>
                    <a:invGamma/>
                  </a:srgbClr>
                </a:gs>
              </a:gsLst>
              <a:lin ang="5400000" scaled="1"/>
            </a:gradFill>
            <a:ln w="5705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3.846782535762182E-3"/>
                  <c:y val="0.15912377306732994"/>
                </c:manualLayout>
              </c:layout>
              <c:tx>
                <c:rich>
                  <a:bodyPr/>
                  <a:lstStyle/>
                  <a:p>
                    <a:pPr>
                      <a:defRPr sz="2468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/>
                      <a:t> </a:t>
                    </a:r>
                    <a:r>
                      <a:rPr lang="en-US" smtClean="0"/>
                      <a:t>47</a:t>
                    </a:r>
                    <a:r>
                      <a:rPr lang="en-US" baseline="0" smtClean="0"/>
                      <a:t> 372</a:t>
                    </a:r>
                    <a:endParaRPr lang="en-US" dirty="0"/>
                  </a:p>
                </c:rich>
              </c:tx>
              <c:spPr>
                <a:solidFill>
                  <a:srgbClr val="CCFFCC"/>
                </a:solidFill>
                <a:ln w="45651">
                  <a:noFill/>
                </a:ln>
              </c:spP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CCFFCC"/>
              </a:solidFill>
              <a:ln w="456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68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showSerNam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#,##0.0</c:formatCode>
                <c:ptCount val="1"/>
                <c:pt idx="0">
                  <c:v>35997.199999999997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Уточненный план</c:v>
                </c:pt>
              </c:strCache>
            </c:strRef>
          </c:tx>
          <c:spPr>
            <a:gradFill rotWithShape="0">
              <a:gsLst>
                <a:gs pos="0">
                  <a:srgbClr val="3366FF"/>
                </a:gs>
                <a:gs pos="100000">
                  <a:srgbClr val="3366FF">
                    <a:gamma/>
                    <a:tint val="46667"/>
                    <a:invGamma/>
                  </a:srgbClr>
                </a:gs>
              </a:gsLst>
              <a:lin ang="5400000" scaled="1"/>
            </a:gradFill>
            <a:ln w="5705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7.0161985902615512E-4"/>
                  <c:y val="0.2221130173486234"/>
                </c:manualLayout>
              </c:layout>
              <c:tx>
                <c:rich>
                  <a:bodyPr/>
                  <a:lstStyle/>
                  <a:p>
                    <a:pPr>
                      <a:defRPr sz="2468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dirty="0" smtClean="0"/>
                      <a:t>64</a:t>
                    </a:r>
                    <a:r>
                      <a:rPr lang="en-US" baseline="0" dirty="0" smtClean="0"/>
                      <a:t> 880,8</a:t>
                    </a:r>
                    <a:endParaRPr lang="en-US" dirty="0"/>
                  </a:p>
                </c:rich>
              </c:tx>
              <c:spPr>
                <a:solidFill>
                  <a:srgbClr val="CCFFFF"/>
                </a:solidFill>
                <a:ln w="45651">
                  <a:noFill/>
                </a:ln>
              </c:spP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CCFFFF"/>
              </a:solidFill>
              <a:ln w="456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68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#,##0.0</c:formatCode>
                <c:ptCount val="1"/>
                <c:pt idx="0">
                  <c:v>64880.800000000003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Кассовый расход </c:v>
                </c:pt>
              </c:strCache>
            </c:strRef>
          </c:tx>
          <c:spPr>
            <a:gradFill rotWithShape="0">
              <a:gsLst>
                <a:gs pos="0">
                  <a:srgbClr val="FF99CC"/>
                </a:gs>
                <a:gs pos="100000">
                  <a:srgbClr val="FF99CC">
                    <a:gamma/>
                    <a:tint val="50980"/>
                    <a:invGamma/>
                  </a:srgbClr>
                </a:gs>
              </a:gsLst>
              <a:lin ang="5400000" scaled="1"/>
            </a:gradFill>
            <a:ln w="5705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3.0227717156499695E-3"/>
                  <c:y val="0.1051326441626235"/>
                </c:manualLayout>
              </c:layout>
              <c:tx>
                <c:rich>
                  <a:bodyPr/>
                  <a:lstStyle/>
                  <a:p>
                    <a:pPr>
                      <a:defRPr sz="2468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dirty="0" smtClean="0"/>
                      <a:t>35</a:t>
                    </a:r>
                    <a:r>
                      <a:rPr lang="en-US" baseline="0" dirty="0" smtClean="0"/>
                      <a:t> 997,2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spPr>
                <a:solidFill>
                  <a:srgbClr val="FFCC99"/>
                </a:solidFill>
                <a:ln w="45651">
                  <a:noFill/>
                </a:ln>
              </c:spP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FFCC99"/>
              </a:solidFill>
              <a:ln w="456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189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#,##0.0</c:formatCode>
                <c:ptCount val="1"/>
                <c:pt idx="0">
                  <c:v>47372</c:v>
                </c:pt>
              </c:numCache>
            </c:numRef>
          </c:val>
        </c:ser>
        <c:dLbls/>
        <c:gapDepth val="0"/>
        <c:shape val="box"/>
        <c:axId val="44686720"/>
        <c:axId val="95075712"/>
        <c:axId val="0"/>
      </c:bar3DChart>
      <c:catAx>
        <c:axId val="44686720"/>
        <c:scaling>
          <c:orientation val="minMax"/>
        </c:scaling>
        <c:axPos val="b"/>
        <c:numFmt formatCode="General" sourceLinked="1"/>
        <c:tickLblPos val="low"/>
        <c:spPr>
          <a:ln w="570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318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5075712"/>
        <c:crosses val="autoZero"/>
        <c:auto val="1"/>
        <c:lblAlgn val="ctr"/>
        <c:lblOffset val="100"/>
        <c:tickLblSkip val="1"/>
        <c:tickMarkSkip val="1"/>
      </c:catAx>
      <c:valAx>
        <c:axId val="95075712"/>
        <c:scaling>
          <c:orientation val="minMax"/>
        </c:scaling>
        <c:axPos val="l"/>
        <c:majorGridlines>
          <c:spPr>
            <a:ln w="5705">
              <a:solidFill>
                <a:srgbClr val="000000"/>
              </a:solidFill>
              <a:prstDash val="solid"/>
            </a:ln>
          </c:spPr>
        </c:majorGridlines>
        <c:numFmt formatCode="#,##0" sourceLinked="0"/>
        <c:minorTickMark val="out"/>
        <c:tickLblPos val="nextTo"/>
        <c:spPr>
          <a:ln w="570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68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44686720"/>
        <c:crosses val="autoZero"/>
        <c:crossBetween val="between"/>
      </c:valAx>
      <c:spPr>
        <a:noFill/>
        <a:ln w="2999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3141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 sz="17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dirty="0" smtClean="0"/>
              <a:t>47 372,0тыс</a:t>
            </a:r>
            <a:r>
              <a:rPr lang="ru-RU" dirty="0"/>
              <a:t>. рублей</a:t>
            </a:r>
          </a:p>
        </c:rich>
      </c:tx>
      <c:layout>
        <c:manualLayout>
          <c:xMode val="edge"/>
          <c:yMode val="edge"/>
          <c:x val="0.31257556834662442"/>
          <c:y val="0.87485588787411139"/>
        </c:manualLayout>
      </c:layout>
    </c:title>
    <c:view3D>
      <c:perspective val="30"/>
    </c:view3D>
    <c:plotArea>
      <c:layout>
        <c:manualLayout>
          <c:layoutTarget val="inner"/>
          <c:xMode val="edge"/>
          <c:yMode val="edge"/>
          <c:x val="0"/>
          <c:y val="8.3523500082935728E-2"/>
          <c:w val="0.74406052912110454"/>
          <c:h val="0.746768217998263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47372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CCFF"/>
              </a:solidFill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solidFill>
                <a:srgbClr val="FF9900"/>
              </a:solidFill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solidFill>
                <a:srgbClr val="660066"/>
              </a:solidFill>
            </c:spPr>
          </c:dPt>
          <c:dPt>
            <c:idx val="4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spPr>
              <a:solidFill>
                <a:srgbClr val="0000FF"/>
              </a:solidFill>
            </c:spPr>
          </c:dPt>
          <c:dPt>
            <c:idx val="6"/>
            <c:spPr>
              <a:solidFill>
                <a:schemeClr val="bg2">
                  <a:lumMod val="50000"/>
                </a:schemeClr>
              </a:solidFill>
            </c:spPr>
          </c:dPt>
          <c:dPt>
            <c:idx val="7"/>
          </c:dPt>
          <c:dPt>
            <c:idx val="8"/>
          </c:dPt>
          <c:dLbls>
            <c:dLbl>
              <c:idx val="0"/>
              <c:layout>
                <c:manualLayout>
                  <c:x val="-1.1807407163874871E-2"/>
                  <c:y val="-0.10678988043161342"/>
                </c:manualLayout>
              </c:layout>
              <c:spPr>
                <a:ln cmpd="sng"/>
              </c:spPr>
              <c:txPr>
                <a:bodyPr/>
                <a:lstStyle/>
                <a:p>
                  <a:pPr>
                    <a:defRPr sz="1064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915617686729596"/>
                  <c:y val="-6.212129657829072E-2"/>
                </c:manualLayout>
              </c:layout>
              <c:spPr>
                <a:ln cmpd="sng"/>
              </c:spPr>
              <c:txPr>
                <a:bodyPr/>
                <a:lstStyle/>
                <a:p>
                  <a:pPr>
                    <a:defRPr sz="1064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1039339921398423E-2"/>
                  <c:y val="1.8797287598673849E-2"/>
                </c:manualLayout>
              </c:layout>
              <c:spPr>
                <a:ln cmpd="sng"/>
              </c:spPr>
              <c:txPr>
                <a:bodyPr/>
                <a:lstStyle/>
                <a:p>
                  <a:pPr>
                    <a:defRPr sz="1064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1220227677767659"/>
                  <c:y val="0.12369951897276782"/>
                </c:manualLayout>
              </c:layout>
              <c:spPr>
                <a:ln cmpd="sng"/>
              </c:spPr>
              <c:txPr>
                <a:bodyPr/>
                <a:lstStyle/>
                <a:p>
                  <a:pPr>
                    <a:defRPr sz="1064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6949639293932181E-3"/>
                  <c:y val="7.4547902701753363E-2"/>
                </c:manualLayout>
              </c:layout>
              <c:spPr>
                <a:ln cmpd="sng"/>
              </c:spPr>
              <c:txPr>
                <a:bodyPr/>
                <a:lstStyle/>
                <a:p>
                  <a:pPr>
                    <a:defRPr sz="1064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2515580505969368"/>
                  <c:y val="1.941075582791537E-2"/>
                </c:manualLayout>
              </c:layout>
              <c:spPr>
                <a:ln cmpd="sng"/>
              </c:spPr>
              <c:txPr>
                <a:bodyPr/>
                <a:lstStyle/>
                <a:p>
                  <a:pPr>
                    <a:defRPr sz="1064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0638556848937827E-2"/>
                  <c:y val="7.99644839934045E-2"/>
                </c:manualLayout>
              </c:layout>
              <c:spPr>
                <a:ln cmpd="sng"/>
              </c:spPr>
              <c:txPr>
                <a:bodyPr/>
                <a:lstStyle/>
                <a:p>
                  <a:pPr>
                    <a:defRPr sz="1064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0010893210373745"/>
                  <c:y val="-8.559547244094555E-2"/>
                </c:manualLayout>
              </c:layout>
              <c:spPr>
                <a:ln cmpd="sng"/>
              </c:spPr>
              <c:txPr>
                <a:bodyPr/>
                <a:lstStyle/>
                <a:p>
                  <a:pPr>
                    <a:defRPr sz="1064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7.8547702560815585E-2"/>
                  <c:y val="-4.5841459382692386E-2"/>
                </c:manualLayout>
              </c:layout>
              <c:spPr>
                <a:ln cmpd="sng"/>
              </c:spPr>
              <c:txPr>
                <a:bodyPr/>
                <a:lstStyle/>
                <a:p>
                  <a:pPr>
                    <a:defRPr sz="1064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7.5994057873759934E-3"/>
                  <c:y val="-9.4093460833670262E-2"/>
                </c:manualLayout>
              </c:layout>
              <c:spPr>
                <a:ln cmpd="sng"/>
              </c:spPr>
              <c:txPr>
                <a:bodyPr/>
                <a:lstStyle/>
                <a:p>
                  <a:pPr>
                    <a:defRPr sz="1064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.12929790485161521"/>
                  <c:y val="-9.3496974231778801E-2"/>
                </c:manualLayout>
              </c:layout>
              <c:spPr>
                <a:ln cmpd="sng"/>
              </c:spPr>
              <c:txPr>
                <a:bodyPr/>
                <a:lstStyle/>
                <a:p>
                  <a:pPr>
                    <a:defRPr sz="1064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.1054059006942514"/>
                  <c:y val="-4.0373693418268124E-2"/>
                </c:manualLayout>
              </c:layout>
              <c:spPr>
                <a:ln cmpd="sng"/>
              </c:spPr>
              <c:txPr>
                <a:bodyPr/>
                <a:lstStyle/>
                <a:p>
                  <a:pPr>
                    <a:defRPr sz="1064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7.4486836490604433E-2"/>
                  <c:y val="8.4997249301617568E-3"/>
                </c:manualLayout>
              </c:layout>
              <c:spPr>
                <a:ln cmpd="sng"/>
              </c:spPr>
              <c:txPr>
                <a:bodyPr/>
                <a:lstStyle/>
                <a:p>
                  <a:pPr>
                    <a:defRPr sz="1064" b="1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ln cmpd="sng"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64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1"/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 -11222,6</c:v>
                </c:pt>
                <c:pt idx="1">
                  <c:v>Национальная оборона - 217,8</c:v>
                </c:pt>
                <c:pt idx="2">
                  <c:v>Нацбезопасность и правоохр деятельность-502,3</c:v>
                </c:pt>
                <c:pt idx="3">
                  <c:v>Жилищно-коммунальное хозяйство-10658,0</c:v>
                </c:pt>
                <c:pt idx="4">
                  <c:v>Национальная экономика-4025,0</c:v>
                </c:pt>
                <c:pt idx="5">
                  <c:v>Охрана окружающей среды-1,4</c:v>
                </c:pt>
                <c:pt idx="6">
                  <c:v>Нацэкономика -975,4</c:v>
                </c:pt>
                <c:pt idx="7">
                  <c:v>Образование-394,6</c:v>
                </c:pt>
                <c:pt idx="8">
                  <c:v>Культура, кинематография-19199,5</c:v>
                </c:pt>
                <c:pt idx="9">
                  <c:v>Социальна политика-143,0</c:v>
                </c:pt>
                <c:pt idx="10">
                  <c:v>Физическая культура и спорт-1007,5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0.2369</c:v>
                </c:pt>
                <c:pt idx="1">
                  <c:v>4.5999999999999999E-3</c:v>
                </c:pt>
                <c:pt idx="2">
                  <c:v>1.06E-2</c:v>
                </c:pt>
                <c:pt idx="3">
                  <c:v>0.22500000000000001</c:v>
                </c:pt>
                <c:pt idx="4">
                  <c:v>8.5000000000000006E-2</c:v>
                </c:pt>
                <c:pt idx="5">
                  <c:v>1.0500000000000001E-2</c:v>
                </c:pt>
                <c:pt idx="6">
                  <c:v>2.06E-2</c:v>
                </c:pt>
                <c:pt idx="7">
                  <c:v>8.0000000000000002E-3</c:v>
                </c:pt>
                <c:pt idx="8">
                  <c:v>0.40529999999999999</c:v>
                </c:pt>
                <c:pt idx="9">
                  <c:v>3.0000000000000001E-3</c:v>
                </c:pt>
                <c:pt idx="10">
                  <c:v>2.1299999999999999E-2</c:v>
                </c:pt>
              </c:numCache>
            </c:numRef>
          </c:val>
        </c:ser>
        <c:dLbls/>
      </c:pie3DChart>
      <c:spPr>
        <a:noFill/>
        <a:ln w="22904">
          <a:noFill/>
        </a:ln>
      </c:spPr>
    </c:plotArea>
    <c:legend>
      <c:legendPos val="r"/>
      <c:layout>
        <c:manualLayout>
          <c:xMode val="edge"/>
          <c:yMode val="edge"/>
          <c:x val="0.72718341676092768"/>
          <c:y val="0.33943216367679785"/>
          <c:w val="0.27281658323907237"/>
          <c:h val="0.63705089448819674"/>
        </c:manualLayout>
      </c:layout>
      <c:txPr>
        <a:bodyPr/>
        <a:lstStyle/>
        <a:p>
          <a:pPr>
            <a:defRPr sz="1213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7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76B48-064F-461C-B537-A11B19929494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50125-9CEE-4709-89FB-514DBC0F99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8556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700338" y="509588"/>
            <a:ext cx="4530725" cy="2549525"/>
          </a:xfrm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b="1" i="1" u="sng" smtClean="0">
              <a:solidFill>
                <a:srgbClr val="C00000"/>
              </a:solidFill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075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075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075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075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DBBF07C-AC84-4362-ACB8-1E7D7B0125BB}" type="slidenum">
              <a:rPr lang="ru-RU" altLang="ru-RU" sz="1200" b="0" i="0">
                <a:solidFill>
                  <a:srgbClr val="000000"/>
                </a:solidFill>
              </a:rPr>
              <a:pPr/>
              <a:t>2</a:t>
            </a:fld>
            <a:endParaRPr lang="ru-RU" altLang="ru-RU" sz="1200" b="0" i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66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703513" y="509588"/>
            <a:ext cx="4527550" cy="2547937"/>
          </a:xfrm>
          <a:ln/>
        </p:spPr>
      </p:sp>
      <p:sp>
        <p:nvSpPr>
          <p:cNvPr id="17411" name="Rectangle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7025" cy="305911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5" tIns="45483" rIns="90965" bIns="45483"/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Вставьте карту своей страны.</a:t>
            </a:r>
            <a:endParaRPr lang="en-US" altLang="ru-RU" smtClean="0"/>
          </a:p>
        </p:txBody>
      </p:sp>
      <p:sp>
        <p:nvSpPr>
          <p:cNvPr id="17412" name="Rectangle 3"/>
          <p:cNvSpPr txBox="1">
            <a:spLocks noGrp="1"/>
          </p:cNvSpPr>
          <p:nvPr/>
        </p:nvSpPr>
        <p:spPr bwMode="auto">
          <a:xfrm>
            <a:off x="5626100" y="6456363"/>
            <a:ext cx="43037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5" tIns="45483" rIns="90965" bIns="45483" anchor="b"/>
          <a:lstStyle>
            <a:lvl1pPr defTabSz="909638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9638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9638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9638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9638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53B0D103-07CE-4FCC-9719-F97D06AC340B}" type="slidenum">
              <a:rPr lang="en-US" altLang="ru-RU" sz="1200" b="0" i="0">
                <a:latin typeface="Calibri" panose="020F0502020204030204" pitchFamily="34" charset="0"/>
              </a:rPr>
              <a:pPr algn="r" eaLnBrk="1" hangingPunct="1"/>
              <a:t>4</a:t>
            </a:fld>
            <a:endParaRPr lang="en-US" altLang="ru-RU" sz="1200" b="0" i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173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47E-97D1-48F1-84A4-10C0375B5BB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6B52-4457-42B8-9C1B-5AE843DA6D0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1486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47E-97D1-48F1-84A4-10C0375B5BB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6B52-4457-42B8-9C1B-5AE843DA6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11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47E-97D1-48F1-84A4-10C0375B5BB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6B52-4457-42B8-9C1B-5AE843DA6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4951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47E-97D1-48F1-84A4-10C0375B5BB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6B52-4457-42B8-9C1B-5AE843DA6D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02337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47E-97D1-48F1-84A4-10C0375B5BB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6B52-4457-42B8-9C1B-5AE843DA6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6538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47E-97D1-48F1-84A4-10C0375B5BB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6B52-4457-42B8-9C1B-5AE843DA6D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5343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47E-97D1-48F1-84A4-10C0375B5BB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6B52-4457-42B8-9C1B-5AE843DA6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7757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47E-97D1-48F1-84A4-10C0375B5BB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6B52-4457-42B8-9C1B-5AE843DA6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3026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47E-97D1-48F1-84A4-10C0375B5BB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6B52-4457-42B8-9C1B-5AE843DA6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78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47E-97D1-48F1-84A4-10C0375B5BB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6B52-4457-42B8-9C1B-5AE843DA6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779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47E-97D1-48F1-84A4-10C0375B5BB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6B52-4457-42B8-9C1B-5AE843DA6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802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47E-97D1-48F1-84A4-10C0375B5BB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6B52-4457-42B8-9C1B-5AE843DA6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823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47E-97D1-48F1-84A4-10C0375B5BB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6B52-4457-42B8-9C1B-5AE843DA6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938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47E-97D1-48F1-84A4-10C0375B5BB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6B52-4457-42B8-9C1B-5AE843DA6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2245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47E-97D1-48F1-84A4-10C0375B5BB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6B52-4457-42B8-9C1B-5AE843DA6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251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47E-97D1-48F1-84A4-10C0375B5BB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6B52-4457-42B8-9C1B-5AE843DA6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329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5547E-97D1-48F1-84A4-10C0375B5BB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16B52-4457-42B8-9C1B-5AE843DA6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842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D25547E-97D1-48F1-84A4-10C0375B5BB9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6416B52-4457-42B8-9C1B-5AE843DA6D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7513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Microsoft_Office_Word_97_-_20032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2180331" y="1737854"/>
            <a:ext cx="8650612" cy="609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7" tIns="46623" rIns="93247" bIns="46623">
            <a:spAutoFit/>
          </a:bodyPr>
          <a:lstStyle>
            <a:lvl1pPr defTabSz="1025525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25525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25525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25525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25525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451" i="0"/>
          </a:p>
          <a:p>
            <a:pPr algn="ctr" eaLnBrk="1" hangingPunct="1">
              <a:spcBef>
                <a:spcPct val="50000"/>
              </a:spcBef>
            </a:pPr>
            <a:endParaRPr lang="ru-RU" altLang="ru-RU" sz="1451" i="0"/>
          </a:p>
          <a:p>
            <a:pPr algn="ctr" eaLnBrk="1" hangingPunct="1">
              <a:spcBef>
                <a:spcPct val="50000"/>
              </a:spcBef>
            </a:pPr>
            <a:endParaRPr lang="ru-RU" altLang="ru-RU" sz="1451" i="0"/>
          </a:p>
          <a:p>
            <a:pPr algn="ctr" eaLnBrk="1" hangingPunct="1">
              <a:spcBef>
                <a:spcPct val="50000"/>
              </a:spcBef>
            </a:pPr>
            <a:endParaRPr lang="ru-RU" altLang="ru-RU" sz="1451" i="0"/>
          </a:p>
          <a:p>
            <a:pPr algn="ctr" eaLnBrk="1" hangingPunct="1">
              <a:spcBef>
                <a:spcPct val="50000"/>
              </a:spcBef>
            </a:pPr>
            <a:endParaRPr lang="ru-RU" altLang="ru-RU" sz="1451" i="0"/>
          </a:p>
          <a:p>
            <a:pPr algn="ctr" eaLnBrk="1" hangingPunct="1">
              <a:spcBef>
                <a:spcPct val="50000"/>
              </a:spcBef>
            </a:pPr>
            <a:endParaRPr lang="ru-RU" altLang="ru-RU" sz="1451" i="0"/>
          </a:p>
          <a:p>
            <a:pPr algn="ctr" eaLnBrk="1" hangingPunct="1">
              <a:spcBef>
                <a:spcPct val="50000"/>
              </a:spcBef>
            </a:pPr>
            <a:endParaRPr lang="ru-RU" altLang="ru-RU" sz="1451" i="0"/>
          </a:p>
          <a:p>
            <a:pPr algn="ctr" eaLnBrk="1" hangingPunct="1">
              <a:spcBef>
                <a:spcPct val="50000"/>
              </a:spcBef>
            </a:pPr>
            <a:endParaRPr lang="ru-RU" altLang="ru-RU" sz="1451" i="0"/>
          </a:p>
          <a:p>
            <a:pPr algn="ctr" eaLnBrk="1" hangingPunct="1">
              <a:spcBef>
                <a:spcPct val="50000"/>
              </a:spcBef>
            </a:pPr>
            <a:endParaRPr lang="ru-RU" altLang="ru-RU" sz="1451" i="0"/>
          </a:p>
          <a:p>
            <a:pPr algn="ctr" eaLnBrk="1" hangingPunct="1">
              <a:spcBef>
                <a:spcPct val="50000"/>
              </a:spcBef>
            </a:pPr>
            <a:endParaRPr lang="ru-RU" altLang="ru-RU" sz="1451" i="0"/>
          </a:p>
          <a:p>
            <a:pPr algn="ctr" eaLnBrk="1" hangingPunct="1">
              <a:spcBef>
                <a:spcPct val="50000"/>
              </a:spcBef>
            </a:pPr>
            <a:endParaRPr lang="ru-RU" altLang="ru-RU" sz="1451" i="0"/>
          </a:p>
          <a:p>
            <a:pPr algn="ctr" eaLnBrk="1" hangingPunct="1">
              <a:spcBef>
                <a:spcPct val="50000"/>
              </a:spcBef>
            </a:pPr>
            <a:endParaRPr lang="ru-RU" altLang="ru-RU" sz="1451" i="0"/>
          </a:p>
          <a:p>
            <a:pPr algn="ctr" eaLnBrk="1" hangingPunct="1">
              <a:spcBef>
                <a:spcPct val="50000"/>
              </a:spcBef>
            </a:pPr>
            <a:endParaRPr lang="ru-RU" altLang="ru-RU" sz="1451" i="0"/>
          </a:p>
          <a:p>
            <a:pPr algn="ctr" eaLnBrk="1" hangingPunct="1">
              <a:spcBef>
                <a:spcPct val="50000"/>
              </a:spcBef>
            </a:pPr>
            <a:endParaRPr lang="ru-RU" altLang="ru-RU" sz="1451" i="0"/>
          </a:p>
          <a:p>
            <a:pPr algn="ctr" eaLnBrk="1" hangingPunct="1">
              <a:spcBef>
                <a:spcPct val="50000"/>
              </a:spcBef>
            </a:pPr>
            <a:endParaRPr lang="ru-RU" altLang="ru-RU" sz="1451" i="0"/>
          </a:p>
          <a:p>
            <a:pPr algn="ctr" eaLnBrk="1" hangingPunct="1">
              <a:spcBef>
                <a:spcPct val="50000"/>
              </a:spcBef>
            </a:pPr>
            <a:endParaRPr lang="ru-RU" altLang="ru-RU" sz="1451" i="0"/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endParaRPr lang="ru-RU" altLang="ru-RU" sz="1633" i="0"/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endParaRPr lang="ru-RU" altLang="ru-RU" sz="1633" i="0"/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endParaRPr lang="ru-RU" altLang="ru-RU" sz="1633" i="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523761" y="751601"/>
            <a:ext cx="9144479" cy="3109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247" tIns="46623" rIns="93247" bIns="46623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4898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ОТЧЕТ</a:t>
            </a:r>
          </a:p>
          <a:p>
            <a:pPr algn="ctr" eaLnBrk="1" hangingPunct="1">
              <a:defRPr/>
            </a:pPr>
            <a:r>
              <a:rPr lang="ru-RU" sz="4898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 исполнении бюджета  сельского поселения </a:t>
            </a:r>
            <a:r>
              <a:rPr lang="ru-RU" sz="4898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Селиярово</a:t>
            </a:r>
            <a:r>
              <a:rPr lang="ru-RU" sz="4898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 2019 год</a:t>
            </a:r>
            <a:endParaRPr lang="ru-RU" sz="4898" dirty="0">
              <a:solidFill>
                <a:srgbClr val="FFFF00"/>
              </a:solidFill>
            </a:endParaRPr>
          </a:p>
        </p:txBody>
      </p:sp>
      <p:sp>
        <p:nvSpPr>
          <p:cNvPr id="11268" name="Rectangle 4" descr="30%"/>
          <p:cNvSpPr>
            <a:spLocks noChangeArrowheads="1"/>
          </p:cNvSpPr>
          <p:nvPr/>
        </p:nvSpPr>
        <p:spPr bwMode="auto">
          <a:xfrm rot="10800000" flipV="1">
            <a:off x="1916839" y="5647434"/>
            <a:ext cx="5550618" cy="540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7" tIns="46623" rIns="93247" bIns="46623">
            <a:spAutoFit/>
          </a:bodyPr>
          <a:lstStyle>
            <a:lvl1pPr defTabSz="1025525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25525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25525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25525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25525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1451"/>
              <a:t>Докладчик: главный бухгалтер АСП Селиярово</a:t>
            </a:r>
          </a:p>
          <a:p>
            <a:pPr algn="ctr" eaLnBrk="1" hangingPunct="1"/>
            <a:r>
              <a:rPr lang="ru-RU" altLang="ru-RU" sz="1451"/>
              <a:t>                      Ласточкина Юлия Владимировна</a:t>
            </a:r>
          </a:p>
        </p:txBody>
      </p:sp>
    </p:spTree>
    <p:extLst>
      <p:ext uri="{BB962C8B-B14F-4D97-AF65-F5344CB8AC3E}">
        <p14:creationId xmlns:p14="http://schemas.microsoft.com/office/powerpoint/2010/main" xmlns="" val="11493181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200290" y="6400129"/>
            <a:ext cx="472270" cy="365722"/>
          </a:xfrm>
        </p:spPr>
        <p:txBody>
          <a:bodyPr>
            <a:normAutofit/>
          </a:bodyPr>
          <a:lstStyle>
            <a:lvl1pPr>
              <a:defRPr sz="1451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73856" indent="-259175">
              <a:defRPr sz="1451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36701" indent="-207340">
              <a:defRPr sz="1451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51381" indent="-207340">
              <a:defRPr sz="1451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66062" indent="-207340">
              <a:defRPr sz="1451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80742" indent="-207340" eaLnBrk="0" fontAlgn="base" hangingPunct="0">
              <a:spcBef>
                <a:spcPct val="0"/>
              </a:spcBef>
              <a:spcAft>
                <a:spcPct val="0"/>
              </a:spcAft>
              <a:defRPr sz="1451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95423" indent="-207340" eaLnBrk="0" fontAlgn="base" hangingPunct="0">
              <a:spcBef>
                <a:spcPct val="0"/>
              </a:spcBef>
              <a:spcAft>
                <a:spcPct val="0"/>
              </a:spcAft>
              <a:defRPr sz="1451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10103" indent="-207340" eaLnBrk="0" fontAlgn="base" hangingPunct="0">
              <a:spcBef>
                <a:spcPct val="0"/>
              </a:spcBef>
              <a:spcAft>
                <a:spcPct val="0"/>
              </a:spcAft>
              <a:defRPr sz="1451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24783" indent="-207340" eaLnBrk="0" fontAlgn="base" hangingPunct="0">
              <a:spcBef>
                <a:spcPct val="0"/>
              </a:spcBef>
              <a:spcAft>
                <a:spcPct val="0"/>
              </a:spcAft>
              <a:defRPr sz="1451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fld id="{30A986D2-89CE-497D-AEA2-C735759F822C}" type="slidenum">
              <a:rPr lang="en-US" altLang="ru-RU" sz="1814">
                <a:solidFill>
                  <a:srgbClr val="B5A78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anose="02040604050505020304" pitchFamily="18" charset="0"/>
              </a:rPr>
              <a:pPr>
                <a:lnSpc>
                  <a:spcPct val="90000"/>
                </a:lnSpc>
                <a:defRPr/>
              </a:pPr>
              <a:t>2</a:t>
            </a:fld>
            <a:endParaRPr lang="en-US" altLang="ru-RU" sz="1814">
              <a:solidFill>
                <a:srgbClr val="B5A78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25" name="Rectangle 4"/>
          <p:cNvSpPr txBox="1">
            <a:spLocks noChangeArrowheads="1"/>
          </p:cNvSpPr>
          <p:nvPr/>
        </p:nvSpPr>
        <p:spPr bwMode="auto">
          <a:xfrm>
            <a:off x="1361057" y="158384"/>
            <a:ext cx="9469886" cy="365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38" tIns="46618" rIns="93238" bIns="46618" anchor="ctr"/>
          <a:lstStyle/>
          <a:p>
            <a:pPr marL="454859" indent="-454859" algn="ctr">
              <a:lnSpc>
                <a:spcPct val="80000"/>
              </a:lnSpc>
              <a:defRPr/>
            </a:pPr>
            <a:endParaRPr lang="ru-RU" sz="2449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454859" indent="-454859" algn="ctr">
              <a:lnSpc>
                <a:spcPct val="80000"/>
              </a:lnSpc>
              <a:defRPr/>
            </a:pPr>
            <a:endParaRPr lang="ru-RU" sz="2449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454859" indent="-454859" algn="ctr">
              <a:lnSpc>
                <a:spcPct val="80000"/>
              </a:lnSpc>
              <a:defRPr/>
            </a:pPr>
            <a:r>
              <a:rPr lang="ru-RU" sz="2449" kern="0" dirty="0">
                <a:solidFill>
                  <a:srgbClr val="FFFF00"/>
                </a:solidFill>
                <a:latin typeface="Corbel"/>
                <a:cs typeface="Arial" charset="0"/>
              </a:rPr>
              <a:t>Основные показатели исполнения </a:t>
            </a:r>
            <a:r>
              <a:rPr lang="ru-RU" sz="2449" kern="0" dirty="0" smtClean="0">
                <a:solidFill>
                  <a:srgbClr val="FFFF00"/>
                </a:solidFill>
                <a:latin typeface="Corbel"/>
                <a:cs typeface="Arial" charset="0"/>
              </a:rPr>
              <a:t>бюджета сельского поселения </a:t>
            </a:r>
            <a:r>
              <a:rPr lang="ru-RU" sz="2449" kern="0" dirty="0" err="1" smtClean="0">
                <a:solidFill>
                  <a:srgbClr val="FFFF00"/>
                </a:solidFill>
                <a:latin typeface="Corbel"/>
                <a:cs typeface="Arial" charset="0"/>
              </a:rPr>
              <a:t>Селиярово</a:t>
            </a:r>
            <a:r>
              <a:rPr lang="ru-RU" sz="2449" kern="0" dirty="0" smtClean="0">
                <a:solidFill>
                  <a:srgbClr val="FFFF00"/>
                </a:solidFill>
                <a:latin typeface="Corbel"/>
                <a:cs typeface="Arial" charset="0"/>
              </a:rPr>
              <a:t> </a:t>
            </a:r>
            <a:r>
              <a:rPr lang="ru-RU" sz="2449" kern="0" dirty="0">
                <a:solidFill>
                  <a:srgbClr val="FFFF00"/>
                </a:solidFill>
                <a:latin typeface="Corbel"/>
                <a:cs typeface="Arial" charset="0"/>
              </a:rPr>
              <a:t>за 2019 год</a:t>
            </a: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7976732"/>
              </p:ext>
            </p:extLst>
          </p:nvPr>
        </p:nvGraphicFramePr>
        <p:xfrm>
          <a:off x="804232" y="1161883"/>
          <a:ext cx="9470930" cy="2450575"/>
        </p:xfrm>
        <a:graphic>
          <a:graphicData uri="http://schemas.openxmlformats.org/drawingml/2006/table">
            <a:tbl>
              <a:tblPr/>
              <a:tblGrid>
                <a:gridCol w="3995549">
                  <a:extLst>
                    <a:ext uri="{9D8B030D-6E8A-4147-A177-3AD203B41FA5}"/>
                  </a:extLst>
                </a:gridCol>
                <a:gridCol w="1923783">
                  <a:extLst>
                    <a:ext uri="{9D8B030D-6E8A-4147-A177-3AD203B41FA5}"/>
                  </a:extLst>
                </a:gridCol>
                <a:gridCol w="1775799">
                  <a:extLst>
                    <a:ext uri="{9D8B030D-6E8A-4147-A177-3AD203B41FA5}"/>
                  </a:extLst>
                </a:gridCol>
                <a:gridCol w="1775799">
                  <a:extLst>
                    <a:ext uri="{9D8B030D-6E8A-4147-A177-3AD203B41FA5}"/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Доходная часть бюджета</a:t>
                      </a:r>
                    </a:p>
                  </a:txBody>
                  <a:tcPr marL="74566" marR="74566" marT="72021" marB="7202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84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8491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74566" marR="74566" marT="72021" marB="7202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2019 год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566" marR="74566" marT="72021" marB="7202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на 01.01.2020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74566" marR="74566" marT="72021" marB="7202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566" marR="74566" marT="72021" marB="7202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/>
                </a:extLst>
              </a:tr>
              <a:tr h="3790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объем доходов, всего: </a:t>
                      </a:r>
                    </a:p>
                  </a:txBody>
                  <a:tcPr marL="74566" marR="74566" marT="72021" marB="7202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54951,7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566" marR="74566" marT="72021" marB="7202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50219,0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566" marR="74566" marT="72021" marB="7202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91,4%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566" marR="74566" marT="72021" marB="7202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790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т.ч.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 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566" marR="74566" marT="72021" marB="7202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5397,4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566" marR="74566" marT="72021" marB="7202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4223,4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566" marR="74566" marT="72021" marB="7202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78,2%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566" marR="74566" marT="72021" marB="7202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/>
                </a:extLst>
              </a:tr>
              <a:tr h="5010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т.ч. безвозмездные поступления </a:t>
                      </a:r>
                    </a:p>
                  </a:txBody>
                  <a:tcPr marL="74566" marR="74566" marT="72021" marB="7202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49554,3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566" marR="74566" marT="72021" marB="7202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45995,6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566" marR="74566" marT="72021" marB="7202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92,8%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566" marR="74566" marT="72021" marB="72021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386000"/>
              </p:ext>
            </p:extLst>
          </p:nvPr>
        </p:nvGraphicFramePr>
        <p:xfrm>
          <a:off x="727921" y="3881272"/>
          <a:ext cx="9472369" cy="2077323"/>
        </p:xfrm>
        <a:graphic>
          <a:graphicData uri="http://schemas.openxmlformats.org/drawingml/2006/table">
            <a:tbl>
              <a:tblPr/>
              <a:tblGrid>
                <a:gridCol w="4574072">
                  <a:extLst>
                    <a:ext uri="{9D8B030D-6E8A-4147-A177-3AD203B41FA5}"/>
                  </a:extLst>
                </a:gridCol>
                <a:gridCol w="1763387">
                  <a:extLst>
                    <a:ext uri="{9D8B030D-6E8A-4147-A177-3AD203B41FA5}"/>
                  </a:extLst>
                </a:gridCol>
                <a:gridCol w="1567455">
                  <a:extLst>
                    <a:ext uri="{9D8B030D-6E8A-4147-A177-3AD203B41FA5}"/>
                  </a:extLst>
                </a:gridCol>
                <a:gridCol w="1567455">
                  <a:extLst>
                    <a:ext uri="{9D8B030D-6E8A-4147-A177-3AD203B41FA5}"/>
                  </a:extLst>
                </a:gridCol>
              </a:tblGrid>
              <a:tr h="342187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3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Расходная часть бюджета</a:t>
                      </a:r>
                    </a:p>
                  </a:txBody>
                  <a:tcPr marL="74566" marR="74566" marT="72008" marB="72008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849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74566" marR="74566" marT="72008" marB="72008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план на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566" marR="74566" marT="72008" marB="72008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на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01.01.2020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74566" marR="74566" marT="72008" marB="72008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566" marR="74566" marT="72008" marB="72008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extLst>
                  <a:ext uri="{0D108BD9-81ED-4DB2-BD59-A6C34878D82A}"/>
                </a:extLst>
              </a:tr>
              <a:tr h="44299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объём расходов, всего</a:t>
                      </a:r>
                    </a:p>
                  </a:txBody>
                  <a:tcPr marL="74566" marR="74566" marT="72008" marB="72008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64880,8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566" marR="74566" marT="72008" marB="72008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47371,9</a:t>
                      </a:r>
                    </a:p>
                  </a:txBody>
                  <a:tcPr marL="74566" marR="74566" marT="72008" marB="72008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73,0%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566" marR="74566" marT="72008" marB="72008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44299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Дефицит(-) Профицит(+)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566" marR="74566" marT="72008" marB="72008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566" marR="74566" marT="72008" marB="72008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0" u="none" strike="noStrike" dirty="0" smtClean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500" b="1" i="0" u="none" strike="noStrike" dirty="0">
                        <a:solidFill>
                          <a:srgbClr val="0066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566" marR="74566" marT="72008" marB="72008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566" marR="74566" marT="72008" marB="72008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4543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1875083" y="444914"/>
            <a:ext cx="8539743" cy="289595"/>
          </a:xfrm>
          <a:prstGeom prst="rect">
            <a:avLst/>
          </a:prstGeom>
          <a:noFill/>
          <a:ln>
            <a:noFill/>
          </a:ln>
          <a:extLst/>
        </p:spPr>
        <p:txBody>
          <a:bodyPr lIns="93247" tIns="46623" rIns="93247" bIns="46623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27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СТРУКТУРА ДОХОД</a:t>
            </a:r>
            <a:r>
              <a:rPr lang="ru-RU" sz="127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ОВ </a:t>
            </a:r>
            <a:r>
              <a:rPr lang="ru-RU" sz="127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БЮДЖЕТА СЕЛЬСКОГО ПОСЕЛЕНИЯ СЕЛИЯРОВО ЗА</a:t>
            </a:r>
            <a:r>
              <a:rPr lang="ru-RU" sz="127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2019 год</a:t>
            </a:r>
            <a:endParaRPr lang="ru-RU" sz="127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600767" y="6607467"/>
            <a:ext cx="40076" cy="1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1270" i="0">
                <a:solidFill>
                  <a:srgbClr val="000000"/>
                </a:solidFill>
              </a:rPr>
              <a:t> </a:t>
            </a:r>
            <a:endParaRPr lang="ru-RU" altLang="ru-RU" sz="2177" b="0" i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394868" y="6721215"/>
            <a:ext cx="25648" cy="125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816" b="0" i="0">
                <a:solidFill>
                  <a:srgbClr val="000000"/>
                </a:solidFill>
              </a:rPr>
              <a:t> </a:t>
            </a:r>
            <a:endParaRPr lang="ru-RU" altLang="ru-RU" sz="2177" b="0" i="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490643" y="6107839"/>
            <a:ext cx="8893947" cy="28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7" tIns="46623" rIns="93247" bIns="46623"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70" i="0" dirty="0"/>
              <a:t>    Фактическое исполнение           План </a:t>
            </a:r>
            <a:r>
              <a:rPr lang="ru-RU" altLang="ru-RU" sz="1270" i="0" dirty="0" smtClean="0"/>
              <a:t>2019 </a:t>
            </a:r>
            <a:r>
              <a:rPr lang="ru-RU" altLang="ru-RU" sz="1270" i="0" dirty="0"/>
              <a:t>года                   Отклонение</a:t>
            </a:r>
            <a:r>
              <a:rPr lang="en-US" altLang="ru-RU" sz="1270" i="0" dirty="0"/>
              <a:t> </a:t>
            </a:r>
            <a:r>
              <a:rPr lang="ru-RU" altLang="ru-RU" sz="1270" i="0" dirty="0"/>
              <a:t>от плана          % исполнения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974232" y="-27357"/>
            <a:ext cx="894147" cy="28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7" tIns="46623" rIns="93247" bIns="46623"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ru-RU" altLang="ru-RU" sz="1270" b="0"/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1437370" y="655132"/>
            <a:ext cx="9059654" cy="5913459"/>
            <a:chOff x="48" y="391"/>
            <a:chExt cx="5604" cy="3725"/>
          </a:xfrm>
        </p:grpSpPr>
        <p:sp>
          <p:nvSpPr>
            <p:cNvPr id="14351" name="Text Box 8"/>
            <p:cNvSpPr txBox="1">
              <a:spLocks noChangeArrowheads="1"/>
            </p:cNvSpPr>
            <p:nvPr/>
          </p:nvSpPr>
          <p:spPr bwMode="auto">
            <a:xfrm>
              <a:off x="4848" y="624"/>
              <a:ext cx="7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302" tIns="46651" rIns="93302" bIns="46651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270"/>
                <a:t>тыс.рублей</a:t>
              </a:r>
            </a:p>
          </p:txBody>
        </p:sp>
        <p:sp>
          <p:nvSpPr>
            <p:cNvPr id="14352" name="Rectangle 9"/>
            <p:cNvSpPr>
              <a:spLocks noChangeArrowheads="1"/>
            </p:cNvSpPr>
            <p:nvPr/>
          </p:nvSpPr>
          <p:spPr bwMode="auto">
            <a:xfrm>
              <a:off x="3619" y="39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sz="635" i="0">
                  <a:solidFill>
                    <a:srgbClr val="000000"/>
                  </a:solidFill>
                </a:rPr>
                <a:t> </a:t>
              </a:r>
              <a:endParaRPr lang="ru-RU" altLang="ru-RU" sz="2177" b="0" i="0"/>
            </a:p>
          </p:txBody>
        </p:sp>
        <p:sp>
          <p:nvSpPr>
            <p:cNvPr id="14353" name="Rectangle 10"/>
            <p:cNvSpPr>
              <a:spLocks noChangeArrowheads="1"/>
            </p:cNvSpPr>
            <p:nvPr/>
          </p:nvSpPr>
          <p:spPr bwMode="auto">
            <a:xfrm>
              <a:off x="1643" y="471"/>
              <a:ext cx="3287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sz="635" i="0">
                  <a:solidFill>
                    <a:srgbClr val="000000"/>
                  </a:solidFill>
                </a:rPr>
                <a:t>                                                                                                                                                                                                                                                               </a:t>
              </a:r>
              <a:endParaRPr lang="ru-RU" altLang="ru-RU" sz="2177" b="0" i="0"/>
            </a:p>
          </p:txBody>
        </p:sp>
        <p:sp>
          <p:nvSpPr>
            <p:cNvPr id="14354" name="Rectangle 11"/>
            <p:cNvSpPr>
              <a:spLocks noChangeArrowheads="1"/>
            </p:cNvSpPr>
            <p:nvPr/>
          </p:nvSpPr>
          <p:spPr bwMode="auto">
            <a:xfrm>
              <a:off x="4988" y="471"/>
              <a:ext cx="374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sz="635" i="0">
                  <a:solidFill>
                    <a:srgbClr val="000000"/>
                  </a:solidFill>
                </a:rPr>
                <a:t>                             </a:t>
              </a:r>
              <a:endParaRPr lang="ru-RU" altLang="ru-RU" sz="2177" b="0" i="0"/>
            </a:p>
          </p:txBody>
        </p:sp>
        <p:sp>
          <p:nvSpPr>
            <p:cNvPr id="14355" name="Rectangle 12"/>
            <p:cNvSpPr>
              <a:spLocks noChangeArrowheads="1"/>
            </p:cNvSpPr>
            <p:nvPr/>
          </p:nvSpPr>
          <p:spPr bwMode="auto">
            <a:xfrm>
              <a:off x="48" y="849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sz="635" i="0">
                  <a:solidFill>
                    <a:srgbClr val="000000"/>
                  </a:solidFill>
                </a:rPr>
                <a:t> </a:t>
              </a:r>
              <a:endParaRPr lang="ru-RU" altLang="ru-RU" sz="2177" b="0" i="0"/>
            </a:p>
          </p:txBody>
        </p:sp>
        <p:sp>
          <p:nvSpPr>
            <p:cNvPr id="14356" name="Rectangle 13"/>
            <p:cNvSpPr>
              <a:spLocks noChangeArrowheads="1"/>
            </p:cNvSpPr>
            <p:nvPr/>
          </p:nvSpPr>
          <p:spPr bwMode="auto">
            <a:xfrm>
              <a:off x="3347" y="664"/>
              <a:ext cx="22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sz="1088" i="0">
                  <a:solidFill>
                    <a:srgbClr val="000000"/>
                  </a:solidFill>
                </a:rPr>
                <a:t> </a:t>
              </a:r>
              <a:endParaRPr lang="ru-RU" altLang="ru-RU" sz="2177" b="0" i="0"/>
            </a:p>
          </p:txBody>
        </p:sp>
        <p:sp>
          <p:nvSpPr>
            <p:cNvPr id="14357" name="Rectangle 14"/>
            <p:cNvSpPr>
              <a:spLocks noChangeArrowheads="1"/>
            </p:cNvSpPr>
            <p:nvPr/>
          </p:nvSpPr>
          <p:spPr bwMode="auto">
            <a:xfrm>
              <a:off x="1104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sz="635" i="0">
                  <a:solidFill>
                    <a:srgbClr val="000000"/>
                  </a:solidFill>
                </a:rPr>
                <a:t> </a:t>
              </a:r>
              <a:endParaRPr lang="ru-RU" altLang="ru-RU" sz="2177" b="0" i="0"/>
            </a:p>
          </p:txBody>
        </p:sp>
        <p:sp>
          <p:nvSpPr>
            <p:cNvPr id="14358" name="Rectangle 15"/>
            <p:cNvSpPr>
              <a:spLocks noChangeArrowheads="1"/>
            </p:cNvSpPr>
            <p:nvPr/>
          </p:nvSpPr>
          <p:spPr bwMode="auto">
            <a:xfrm>
              <a:off x="3530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sz="635" i="0">
                  <a:solidFill>
                    <a:srgbClr val="000000"/>
                  </a:solidFill>
                </a:rPr>
                <a:t> </a:t>
              </a:r>
              <a:endParaRPr lang="ru-RU" altLang="ru-RU" sz="2177" b="0" i="0"/>
            </a:p>
          </p:txBody>
        </p:sp>
        <p:sp>
          <p:nvSpPr>
            <p:cNvPr id="14359" name="Rectangle 16"/>
            <p:cNvSpPr>
              <a:spLocks noChangeArrowheads="1"/>
            </p:cNvSpPr>
            <p:nvPr/>
          </p:nvSpPr>
          <p:spPr bwMode="auto">
            <a:xfrm>
              <a:off x="3616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sz="635" i="0">
                  <a:solidFill>
                    <a:srgbClr val="000000"/>
                  </a:solidFill>
                </a:rPr>
                <a:t> </a:t>
              </a:r>
              <a:endParaRPr lang="ru-RU" altLang="ru-RU" sz="2177" b="0" i="0"/>
            </a:p>
          </p:txBody>
        </p:sp>
        <p:sp>
          <p:nvSpPr>
            <p:cNvPr id="14360" name="Rectangle 17"/>
            <p:cNvSpPr>
              <a:spLocks noChangeArrowheads="1"/>
            </p:cNvSpPr>
            <p:nvPr/>
          </p:nvSpPr>
          <p:spPr bwMode="auto">
            <a:xfrm>
              <a:off x="3866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sz="635" i="0">
                  <a:solidFill>
                    <a:srgbClr val="000000"/>
                  </a:solidFill>
                </a:rPr>
                <a:t> </a:t>
              </a:r>
              <a:endParaRPr lang="ru-RU" altLang="ru-RU" sz="2177" b="0" i="0"/>
            </a:p>
          </p:txBody>
        </p:sp>
        <p:sp>
          <p:nvSpPr>
            <p:cNvPr id="14361" name="Rectangle 18"/>
            <p:cNvSpPr>
              <a:spLocks noChangeArrowheads="1"/>
            </p:cNvSpPr>
            <p:nvPr/>
          </p:nvSpPr>
          <p:spPr bwMode="auto">
            <a:xfrm>
              <a:off x="4117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sz="635" i="0">
                  <a:solidFill>
                    <a:srgbClr val="000000"/>
                  </a:solidFill>
                </a:rPr>
                <a:t> </a:t>
              </a:r>
              <a:endParaRPr lang="ru-RU" altLang="ru-RU" sz="2177" b="0" i="0"/>
            </a:p>
          </p:txBody>
        </p:sp>
        <p:sp>
          <p:nvSpPr>
            <p:cNvPr id="14362" name="Rectangle 19"/>
            <p:cNvSpPr>
              <a:spLocks noChangeArrowheads="1"/>
            </p:cNvSpPr>
            <p:nvPr/>
          </p:nvSpPr>
          <p:spPr bwMode="auto">
            <a:xfrm>
              <a:off x="4368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sz="635" i="0">
                  <a:solidFill>
                    <a:srgbClr val="000000"/>
                  </a:solidFill>
                </a:rPr>
                <a:t> </a:t>
              </a:r>
              <a:endParaRPr lang="ru-RU" altLang="ru-RU" sz="2177" b="0" i="0"/>
            </a:p>
          </p:txBody>
        </p:sp>
        <p:sp>
          <p:nvSpPr>
            <p:cNvPr id="14363" name="Rectangle 20"/>
            <p:cNvSpPr>
              <a:spLocks noChangeArrowheads="1"/>
            </p:cNvSpPr>
            <p:nvPr/>
          </p:nvSpPr>
          <p:spPr bwMode="auto">
            <a:xfrm>
              <a:off x="4619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sz="635" i="0">
                  <a:solidFill>
                    <a:srgbClr val="000000"/>
                  </a:solidFill>
                </a:rPr>
                <a:t> </a:t>
              </a:r>
              <a:endParaRPr lang="ru-RU" altLang="ru-RU" sz="2177" b="0" i="0"/>
            </a:p>
          </p:txBody>
        </p:sp>
        <p:sp>
          <p:nvSpPr>
            <p:cNvPr id="14364" name="Rectangle 21"/>
            <p:cNvSpPr>
              <a:spLocks noChangeArrowheads="1"/>
            </p:cNvSpPr>
            <p:nvPr/>
          </p:nvSpPr>
          <p:spPr bwMode="auto">
            <a:xfrm>
              <a:off x="279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sz="635" i="0">
                  <a:solidFill>
                    <a:srgbClr val="000000"/>
                  </a:solidFill>
                </a:rPr>
                <a:t> </a:t>
              </a:r>
              <a:endParaRPr lang="ru-RU" altLang="ru-RU" sz="2177" b="0" i="0"/>
            </a:p>
          </p:txBody>
        </p:sp>
        <p:sp>
          <p:nvSpPr>
            <p:cNvPr id="14365" name="Rectangle 22"/>
            <p:cNvSpPr>
              <a:spLocks noChangeArrowheads="1"/>
            </p:cNvSpPr>
            <p:nvPr/>
          </p:nvSpPr>
          <p:spPr bwMode="auto">
            <a:xfrm>
              <a:off x="2880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sz="635" i="0">
                  <a:solidFill>
                    <a:srgbClr val="000000"/>
                  </a:solidFill>
                </a:rPr>
                <a:t> </a:t>
              </a:r>
              <a:endParaRPr lang="ru-RU" altLang="ru-RU" sz="2177" b="0" i="0"/>
            </a:p>
          </p:txBody>
        </p:sp>
        <p:sp>
          <p:nvSpPr>
            <p:cNvPr id="14366" name="Rectangle 23"/>
            <p:cNvSpPr>
              <a:spLocks noChangeArrowheads="1"/>
            </p:cNvSpPr>
            <p:nvPr/>
          </p:nvSpPr>
          <p:spPr bwMode="auto">
            <a:xfrm>
              <a:off x="3131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sz="635" i="0">
                  <a:solidFill>
                    <a:srgbClr val="000000"/>
                  </a:solidFill>
                </a:rPr>
                <a:t> </a:t>
              </a:r>
              <a:endParaRPr lang="ru-RU" altLang="ru-RU" sz="2177" b="0" i="0"/>
            </a:p>
          </p:txBody>
        </p:sp>
        <p:sp>
          <p:nvSpPr>
            <p:cNvPr id="14367" name="Rectangle 24"/>
            <p:cNvSpPr>
              <a:spLocks noChangeArrowheads="1"/>
            </p:cNvSpPr>
            <p:nvPr/>
          </p:nvSpPr>
          <p:spPr bwMode="auto">
            <a:xfrm>
              <a:off x="3383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sz="635" i="0">
                  <a:solidFill>
                    <a:srgbClr val="000000"/>
                  </a:solidFill>
                </a:rPr>
                <a:t> </a:t>
              </a:r>
              <a:endParaRPr lang="ru-RU" altLang="ru-RU" sz="2177" b="0" i="0"/>
            </a:p>
          </p:txBody>
        </p:sp>
        <p:sp>
          <p:nvSpPr>
            <p:cNvPr id="14368" name="Rectangle 25"/>
            <p:cNvSpPr>
              <a:spLocks noChangeArrowheads="1"/>
            </p:cNvSpPr>
            <p:nvPr/>
          </p:nvSpPr>
          <p:spPr bwMode="auto">
            <a:xfrm>
              <a:off x="3634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sz="635" i="0">
                  <a:solidFill>
                    <a:srgbClr val="000000"/>
                  </a:solidFill>
                </a:rPr>
                <a:t> </a:t>
              </a:r>
              <a:endParaRPr lang="ru-RU" altLang="ru-RU" sz="2177" b="0" i="0"/>
            </a:p>
          </p:txBody>
        </p:sp>
        <p:sp>
          <p:nvSpPr>
            <p:cNvPr id="14369" name="Rectangle 26"/>
            <p:cNvSpPr>
              <a:spLocks noChangeArrowheads="1"/>
            </p:cNvSpPr>
            <p:nvPr/>
          </p:nvSpPr>
          <p:spPr bwMode="auto">
            <a:xfrm>
              <a:off x="388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sz="635" i="0">
                  <a:solidFill>
                    <a:srgbClr val="000000"/>
                  </a:solidFill>
                </a:rPr>
                <a:t> </a:t>
              </a:r>
              <a:endParaRPr lang="ru-RU" altLang="ru-RU" sz="2177" b="0" i="0"/>
            </a:p>
          </p:txBody>
        </p:sp>
        <p:sp>
          <p:nvSpPr>
            <p:cNvPr id="14370" name="Rectangle 27"/>
            <p:cNvSpPr>
              <a:spLocks noChangeArrowheads="1"/>
            </p:cNvSpPr>
            <p:nvPr/>
          </p:nvSpPr>
          <p:spPr bwMode="auto">
            <a:xfrm>
              <a:off x="413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sz="635" i="0">
                  <a:solidFill>
                    <a:srgbClr val="000000"/>
                  </a:solidFill>
                </a:rPr>
                <a:t> </a:t>
              </a:r>
              <a:endParaRPr lang="ru-RU" altLang="ru-RU" sz="2177" b="0" i="0"/>
            </a:p>
          </p:txBody>
        </p:sp>
        <p:sp>
          <p:nvSpPr>
            <p:cNvPr id="14371" name="Rectangle 28"/>
            <p:cNvSpPr>
              <a:spLocks noChangeArrowheads="1"/>
            </p:cNvSpPr>
            <p:nvPr/>
          </p:nvSpPr>
          <p:spPr bwMode="auto">
            <a:xfrm>
              <a:off x="4387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sz="635" i="0">
                  <a:solidFill>
                    <a:srgbClr val="000000"/>
                  </a:solidFill>
                </a:rPr>
                <a:t> </a:t>
              </a:r>
              <a:endParaRPr lang="ru-RU" altLang="ru-RU" sz="2177" b="0" i="0"/>
            </a:p>
          </p:txBody>
        </p:sp>
        <p:sp>
          <p:nvSpPr>
            <p:cNvPr id="14372" name="Rectangle 29"/>
            <p:cNvSpPr>
              <a:spLocks noChangeArrowheads="1"/>
            </p:cNvSpPr>
            <p:nvPr/>
          </p:nvSpPr>
          <p:spPr bwMode="auto">
            <a:xfrm>
              <a:off x="4638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ru-RU" sz="635" i="0">
                  <a:solidFill>
                    <a:srgbClr val="000000"/>
                  </a:solidFill>
                </a:rPr>
                <a:t> </a:t>
              </a:r>
              <a:endParaRPr lang="ru-RU" altLang="ru-RU" sz="2177" b="0" i="0"/>
            </a:p>
          </p:txBody>
        </p:sp>
        <p:sp>
          <p:nvSpPr>
            <p:cNvPr id="14373" name="Text Box 30"/>
            <p:cNvSpPr txBox="1">
              <a:spLocks noChangeArrowheads="1"/>
            </p:cNvSpPr>
            <p:nvPr/>
          </p:nvSpPr>
          <p:spPr bwMode="auto">
            <a:xfrm>
              <a:off x="1728" y="482"/>
              <a:ext cx="2286" cy="4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93302" tIns="46651" rIns="93302" bIns="46651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633" i="0" dirty="0"/>
                <a:t>ВСЕГО ДОХОДОВ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ru-RU" altLang="ru-RU" sz="1633" i="0" dirty="0" smtClean="0"/>
                <a:t>50 219,2</a:t>
              </a:r>
              <a:endParaRPr lang="ru-RU" altLang="ru-RU" sz="1633" i="0" dirty="0"/>
            </a:p>
          </p:txBody>
        </p:sp>
        <p:sp>
          <p:nvSpPr>
            <p:cNvPr id="14374" name="Text Box 31"/>
            <p:cNvSpPr txBox="1">
              <a:spLocks noChangeArrowheads="1"/>
            </p:cNvSpPr>
            <p:nvPr/>
          </p:nvSpPr>
          <p:spPr bwMode="auto">
            <a:xfrm>
              <a:off x="1728" y="955"/>
              <a:ext cx="2286" cy="21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3302" tIns="46651" rIns="93302" bIns="46651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633" i="0" dirty="0" smtClean="0"/>
                <a:t>54 951,7 </a:t>
              </a:r>
              <a:endParaRPr lang="ru-RU" altLang="ru-RU" sz="1633" i="0" dirty="0"/>
            </a:p>
          </p:txBody>
        </p:sp>
        <p:sp>
          <p:nvSpPr>
            <p:cNvPr id="14375" name="Text Box 32"/>
            <p:cNvSpPr txBox="1">
              <a:spLocks noChangeArrowheads="1"/>
            </p:cNvSpPr>
            <p:nvPr/>
          </p:nvSpPr>
          <p:spPr bwMode="auto">
            <a:xfrm>
              <a:off x="192" y="1776"/>
              <a:ext cx="2256" cy="7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93302" tIns="46651" rIns="93302" bIns="46651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814" i="0" dirty="0"/>
                <a:t>Безвозмездные 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ru-RU" altLang="ru-RU" sz="1814" i="0" dirty="0"/>
                <a:t>поступления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ru-RU" altLang="ru-RU" sz="1633" i="0" dirty="0"/>
                <a:t> </a:t>
              </a:r>
              <a:r>
                <a:rPr lang="ru-RU" altLang="ru-RU" sz="1633" i="0" dirty="0" smtClean="0"/>
                <a:t>45 995,6 </a:t>
              </a:r>
              <a:endParaRPr lang="ru-RU" altLang="ru-RU" sz="1633" i="0" dirty="0"/>
            </a:p>
          </p:txBody>
        </p:sp>
        <p:sp>
          <p:nvSpPr>
            <p:cNvPr id="14376" name="Text Box 33"/>
            <p:cNvSpPr txBox="1">
              <a:spLocks noChangeArrowheads="1"/>
            </p:cNvSpPr>
            <p:nvPr/>
          </p:nvSpPr>
          <p:spPr bwMode="auto">
            <a:xfrm>
              <a:off x="192" y="2512"/>
              <a:ext cx="2256" cy="21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3302" tIns="46651" rIns="93302" bIns="46651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633" i="0" dirty="0" smtClean="0"/>
                <a:t>49 554,3</a:t>
              </a:r>
              <a:endParaRPr lang="ru-RU" altLang="ru-RU" sz="1633" i="0" dirty="0"/>
            </a:p>
          </p:txBody>
        </p:sp>
        <p:sp>
          <p:nvSpPr>
            <p:cNvPr id="14377" name="Text Box 35"/>
            <p:cNvSpPr txBox="1">
              <a:spLocks noChangeArrowheads="1"/>
            </p:cNvSpPr>
            <p:nvPr/>
          </p:nvSpPr>
          <p:spPr bwMode="auto">
            <a:xfrm>
              <a:off x="3396" y="1755"/>
              <a:ext cx="2256" cy="7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93302" tIns="46651" rIns="93302" bIns="46651">
              <a:spAutoFit/>
            </a:bodyPr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u-RU" altLang="ru-RU" sz="1814" i="0" dirty="0"/>
                <a:t>Налоговые и неналоговые</a:t>
              </a:r>
              <a:r>
                <a:rPr lang="ru-RU" altLang="ru-RU" sz="1633" i="0" dirty="0"/>
                <a:t> </a:t>
              </a:r>
              <a:r>
                <a:rPr lang="ru-RU" altLang="ru-RU" sz="1814" i="0" dirty="0"/>
                <a:t>доходы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ru-RU" altLang="ru-RU" sz="544" i="0" dirty="0"/>
            </a:p>
            <a:p>
              <a:pPr algn="ctr" eaLnBrk="1" hangingPunct="1">
                <a:spcBef>
                  <a:spcPct val="50000"/>
                </a:spcBef>
              </a:pPr>
              <a:r>
                <a:rPr lang="ru-RU" altLang="ru-RU" sz="1633" i="0" dirty="0" smtClean="0"/>
                <a:t>4 223,4</a:t>
              </a:r>
              <a:endParaRPr lang="ru-RU" altLang="ru-RU" sz="1633" i="0" dirty="0"/>
            </a:p>
          </p:txBody>
        </p:sp>
        <p:sp>
          <p:nvSpPr>
            <p:cNvPr id="14378" name="AutoShape 38"/>
            <p:cNvSpPr>
              <a:spLocks noChangeArrowheads="1"/>
            </p:cNvSpPr>
            <p:nvPr/>
          </p:nvSpPr>
          <p:spPr bwMode="auto">
            <a:xfrm>
              <a:off x="748" y="3022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3302" tIns="46651" rIns="93302" bIns="46651" anchor="ctr"/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ru-RU" altLang="ru-RU" sz="1270" i="0" dirty="0"/>
                <a:t>УДЕЛЬНЫЙ ВЕС</a:t>
              </a:r>
            </a:p>
            <a:p>
              <a:pPr algn="ctr" eaLnBrk="1" hangingPunct="1"/>
              <a:r>
                <a:rPr lang="ru-RU" altLang="ru-RU" sz="1451" i="0" dirty="0" smtClean="0"/>
                <a:t>91,6%</a:t>
              </a:r>
              <a:endParaRPr lang="ru-RU" altLang="ru-RU" sz="1451" i="0" dirty="0"/>
            </a:p>
          </p:txBody>
        </p:sp>
        <p:sp>
          <p:nvSpPr>
            <p:cNvPr id="14379" name="Rectangle 39"/>
            <p:cNvSpPr>
              <a:spLocks noChangeArrowheads="1"/>
            </p:cNvSpPr>
            <p:nvPr/>
          </p:nvSpPr>
          <p:spPr bwMode="auto">
            <a:xfrm>
              <a:off x="657" y="4020"/>
              <a:ext cx="33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3302" tIns="46651" rIns="93302" bIns="46651" anchor="ctr"/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 sz="1633" b="0" i="0"/>
            </a:p>
          </p:txBody>
        </p:sp>
        <p:sp>
          <p:nvSpPr>
            <p:cNvPr id="14380" name="Rectangle 40"/>
            <p:cNvSpPr>
              <a:spLocks noChangeArrowheads="1"/>
            </p:cNvSpPr>
            <p:nvPr/>
          </p:nvSpPr>
          <p:spPr bwMode="auto">
            <a:xfrm>
              <a:off x="1791" y="4020"/>
              <a:ext cx="336" cy="96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3302" tIns="46651" rIns="93302" bIns="46651" anchor="ctr"/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 sz="1633" b="0" i="0"/>
            </a:p>
          </p:txBody>
        </p:sp>
        <p:sp>
          <p:nvSpPr>
            <p:cNvPr id="14381" name="Rectangle 41"/>
            <p:cNvSpPr>
              <a:spLocks noChangeArrowheads="1"/>
            </p:cNvSpPr>
            <p:nvPr/>
          </p:nvSpPr>
          <p:spPr bwMode="auto">
            <a:xfrm>
              <a:off x="4286" y="4020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3302" tIns="46651" rIns="93302" bIns="46651" anchor="ctr"/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 sz="1633" b="0" i="0"/>
            </a:p>
          </p:txBody>
        </p:sp>
        <p:sp>
          <p:nvSpPr>
            <p:cNvPr id="14382" name="Line 42"/>
            <p:cNvSpPr>
              <a:spLocks noChangeShapeType="1"/>
            </p:cNvSpPr>
            <p:nvPr/>
          </p:nvSpPr>
          <p:spPr bwMode="auto">
            <a:xfrm>
              <a:off x="1104" y="1632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 sz="1633"/>
            </a:p>
          </p:txBody>
        </p:sp>
        <p:sp>
          <p:nvSpPr>
            <p:cNvPr id="14383" name="Line 44"/>
            <p:cNvSpPr>
              <a:spLocks noChangeShapeType="1"/>
            </p:cNvSpPr>
            <p:nvPr/>
          </p:nvSpPr>
          <p:spPr bwMode="auto">
            <a:xfrm>
              <a:off x="1104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 sz="1633"/>
            </a:p>
          </p:txBody>
        </p:sp>
        <p:sp>
          <p:nvSpPr>
            <p:cNvPr id="14384" name="Line 45"/>
            <p:cNvSpPr>
              <a:spLocks noChangeShapeType="1"/>
            </p:cNvSpPr>
            <p:nvPr/>
          </p:nvSpPr>
          <p:spPr bwMode="auto">
            <a:xfrm>
              <a:off x="4560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 sz="1633"/>
            </a:p>
          </p:txBody>
        </p:sp>
        <p:sp>
          <p:nvSpPr>
            <p:cNvPr id="14385" name="Line 46"/>
            <p:cNvSpPr>
              <a:spLocks noChangeShapeType="1"/>
            </p:cNvSpPr>
            <p:nvPr/>
          </p:nvSpPr>
          <p:spPr bwMode="auto">
            <a:xfrm>
              <a:off x="412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 sz="1633"/>
            </a:p>
          </p:txBody>
        </p:sp>
        <p:sp>
          <p:nvSpPr>
            <p:cNvPr id="14386" name="Line 47"/>
            <p:cNvSpPr>
              <a:spLocks noChangeShapeType="1"/>
            </p:cNvSpPr>
            <p:nvPr/>
          </p:nvSpPr>
          <p:spPr bwMode="auto">
            <a:xfrm>
              <a:off x="3696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 sz="1633"/>
            </a:p>
          </p:txBody>
        </p:sp>
        <p:sp>
          <p:nvSpPr>
            <p:cNvPr id="14387" name="Line 48"/>
            <p:cNvSpPr>
              <a:spLocks noChangeShapeType="1"/>
            </p:cNvSpPr>
            <p:nvPr/>
          </p:nvSpPr>
          <p:spPr bwMode="auto">
            <a:xfrm>
              <a:off x="412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 sz="1633"/>
            </a:p>
          </p:txBody>
        </p:sp>
        <p:sp>
          <p:nvSpPr>
            <p:cNvPr id="14388" name="Line 49"/>
            <p:cNvSpPr>
              <a:spLocks noChangeShapeType="1"/>
            </p:cNvSpPr>
            <p:nvPr/>
          </p:nvSpPr>
          <p:spPr bwMode="auto">
            <a:xfrm flipH="1">
              <a:off x="3696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 sz="1633"/>
            </a:p>
          </p:txBody>
        </p:sp>
        <p:sp>
          <p:nvSpPr>
            <p:cNvPr id="14389" name="Rectangle 50"/>
            <p:cNvSpPr>
              <a:spLocks noChangeArrowheads="1"/>
            </p:cNvSpPr>
            <p:nvPr/>
          </p:nvSpPr>
          <p:spPr bwMode="auto">
            <a:xfrm>
              <a:off x="3379" y="4020"/>
              <a:ext cx="33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3302" tIns="46651" rIns="93302" bIns="46651" anchor="ctr"/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 sz="1633" b="0" i="0"/>
            </a:p>
          </p:txBody>
        </p:sp>
        <p:sp>
          <p:nvSpPr>
            <p:cNvPr id="14390" name="AutoShape 55"/>
            <p:cNvSpPr>
              <a:spLocks noChangeArrowheads="1"/>
            </p:cNvSpPr>
            <p:nvPr/>
          </p:nvSpPr>
          <p:spPr bwMode="auto">
            <a:xfrm>
              <a:off x="4032" y="3055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3302" tIns="46651" rIns="93302" bIns="46651" anchor="ctr"/>
            <a:lstStyle>
              <a:lvl1pPr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ru-RU" altLang="ru-RU" sz="1270" i="0" dirty="0"/>
                <a:t>УДЕЛЬНЫЙ ВЕС</a:t>
              </a:r>
            </a:p>
            <a:p>
              <a:pPr algn="ctr" eaLnBrk="1" hangingPunct="1"/>
              <a:r>
                <a:rPr lang="ru-RU" altLang="ru-RU" sz="1451" i="0" dirty="0" smtClean="0"/>
                <a:t>8,4 </a:t>
              </a:r>
              <a:r>
                <a:rPr lang="ru-RU" altLang="ru-RU" sz="1451" i="0" dirty="0"/>
                <a:t>%</a:t>
              </a:r>
            </a:p>
          </p:txBody>
        </p:sp>
      </p:grp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152925" y="1876124"/>
            <a:ext cx="3696041" cy="345444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3247" tIns="46623" rIns="93247" bIns="46623"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633" i="0" dirty="0" smtClean="0"/>
              <a:t>-4732,5                91,4 %</a:t>
            </a:r>
            <a:endParaRPr lang="ru-RU" altLang="ru-RU" sz="1633" i="0" dirty="0"/>
          </a:p>
        </p:txBody>
      </p:sp>
      <p:cxnSp>
        <p:nvCxnSpPr>
          <p:cNvPr id="14345" name="Прямая соединительная линия 13"/>
          <p:cNvCxnSpPr>
            <a:cxnSpLocks noChangeShapeType="1"/>
            <a:stCxn id="14344" idx="0"/>
            <a:endCxn id="14344" idx="2"/>
          </p:cNvCxnSpPr>
          <p:nvPr/>
        </p:nvCxnSpPr>
        <p:spPr bwMode="auto">
          <a:xfrm>
            <a:off x="6000946" y="1876124"/>
            <a:ext cx="0" cy="34544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346" name="Text Box 31"/>
          <p:cNvSpPr txBox="1">
            <a:spLocks noChangeArrowheads="1"/>
          </p:cNvSpPr>
          <p:nvPr/>
        </p:nvSpPr>
        <p:spPr bwMode="auto">
          <a:xfrm>
            <a:off x="6839683" y="4051735"/>
            <a:ext cx="3629858" cy="345444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3247" tIns="46623" rIns="93247" bIns="46623"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633" i="0" dirty="0" smtClean="0"/>
              <a:t>5 397,4</a:t>
            </a:r>
            <a:endParaRPr lang="ru-RU" altLang="ru-RU" sz="1633" i="0" dirty="0"/>
          </a:p>
        </p:txBody>
      </p:sp>
      <p:sp>
        <p:nvSpPr>
          <p:cNvPr id="14347" name="Text Box 37"/>
          <p:cNvSpPr txBox="1">
            <a:spLocks noChangeArrowheads="1"/>
          </p:cNvSpPr>
          <p:nvPr/>
        </p:nvSpPr>
        <p:spPr bwMode="auto">
          <a:xfrm>
            <a:off x="6839683" y="4398739"/>
            <a:ext cx="3629858" cy="345444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3247" tIns="46623" rIns="93247" bIns="46623"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633" i="0" dirty="0" smtClean="0"/>
              <a:t>-1 174,0                       8,4 %</a:t>
            </a:r>
            <a:endParaRPr lang="ru-RU" altLang="ru-RU" sz="1633" i="0" dirty="0"/>
          </a:p>
        </p:txBody>
      </p:sp>
      <p:sp>
        <p:nvSpPr>
          <p:cNvPr id="14348" name="Text Box 37"/>
          <p:cNvSpPr txBox="1">
            <a:spLocks noChangeArrowheads="1"/>
          </p:cNvSpPr>
          <p:nvPr/>
        </p:nvSpPr>
        <p:spPr bwMode="auto">
          <a:xfrm>
            <a:off x="1669184" y="4382900"/>
            <a:ext cx="3647138" cy="345444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3247" tIns="46623" rIns="93247" bIns="46623"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633" i="0" dirty="0" smtClean="0"/>
              <a:t> -3558,7                  92,8 %</a:t>
            </a:r>
            <a:endParaRPr lang="ru-RU" altLang="ru-RU" sz="1633" i="0" dirty="0"/>
          </a:p>
        </p:txBody>
      </p:sp>
      <p:cxnSp>
        <p:nvCxnSpPr>
          <p:cNvPr id="14349" name="Прямая соединительная линия 5"/>
          <p:cNvCxnSpPr>
            <a:cxnSpLocks noChangeShapeType="1"/>
            <a:stCxn id="14347" idx="0"/>
            <a:endCxn id="14347" idx="2"/>
          </p:cNvCxnSpPr>
          <p:nvPr/>
        </p:nvCxnSpPr>
        <p:spPr bwMode="auto">
          <a:xfrm>
            <a:off x="8654612" y="4398739"/>
            <a:ext cx="0" cy="34544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350" name="Прямая соединительная линия 7"/>
          <p:cNvCxnSpPr>
            <a:cxnSpLocks noChangeShapeType="1"/>
            <a:stCxn id="14348" idx="0"/>
            <a:endCxn id="14348" idx="2"/>
          </p:cNvCxnSpPr>
          <p:nvPr/>
        </p:nvCxnSpPr>
        <p:spPr bwMode="auto">
          <a:xfrm>
            <a:off x="3492753" y="4382900"/>
            <a:ext cx="0" cy="34544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1002417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1916839" y="326847"/>
            <a:ext cx="8914105" cy="881187"/>
          </a:xfrm>
        </p:spPr>
        <p:txBody>
          <a:bodyPr/>
          <a:lstStyle/>
          <a:p>
            <a:pPr marL="494506" algn="ctr">
              <a:defRPr/>
            </a:pPr>
            <a:r>
              <a:rPr lang="ru-RU" sz="2540" b="1" dirty="0">
                <a:solidFill>
                  <a:srgbClr val="FFFF00"/>
                </a:solidFill>
                <a:cs typeface="Times New Roman" panose="02020603050405020304" pitchFamily="18" charset="0"/>
              </a:rPr>
              <a:t>Доходы по факту исполнения бюджета сельского поселения </a:t>
            </a:r>
            <a:r>
              <a:rPr lang="ru-RU" sz="2540" b="1" dirty="0" err="1">
                <a:solidFill>
                  <a:srgbClr val="FFFF00"/>
                </a:solidFill>
                <a:cs typeface="Times New Roman" panose="02020603050405020304" pitchFamily="18" charset="0"/>
              </a:rPr>
              <a:t>Селиярово</a:t>
            </a:r>
            <a:r>
              <a:rPr lang="ru-RU" sz="2540" b="1" dirty="0">
                <a:solidFill>
                  <a:srgbClr val="FFFF00"/>
                </a:solidFill>
                <a:cs typeface="Times New Roman" panose="02020603050405020304" pitchFamily="18" charset="0"/>
              </a:rPr>
              <a:t> за 2019 год</a:t>
            </a:r>
            <a:endParaRPr lang="en-US" sz="254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1361057" y="41548"/>
            <a:ext cx="188380" cy="37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247" tIns="46623" rIns="93247" bIns="46623" anchor="ctr">
            <a:spAutoFit/>
          </a:bodyPr>
          <a:lstStyle>
            <a:lvl1pPr defTabSz="1025525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25525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25525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25525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25525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sz="1814" b="0" i="0">
              <a:latin typeface="Calibri" panose="020F0502020204030204" pitchFamily="34" charset="0"/>
            </a:endParaRPr>
          </a:p>
        </p:txBody>
      </p:sp>
      <p:grpSp>
        <p:nvGrpSpPr>
          <p:cNvPr id="16388" name="Oval 5"/>
          <p:cNvGrpSpPr>
            <a:grpSpLocks/>
          </p:cNvGrpSpPr>
          <p:nvPr/>
        </p:nvGrpSpPr>
        <p:grpSpPr bwMode="auto">
          <a:xfrm>
            <a:off x="2678519" y="1736458"/>
            <a:ext cx="4715504" cy="4431855"/>
            <a:chOff x="799" y="1094"/>
            <a:chExt cx="2868" cy="2792"/>
          </a:xfrm>
        </p:grpSpPr>
        <p:pic>
          <p:nvPicPr>
            <p:cNvPr id="16403" name="Oval 5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" y="1094"/>
              <a:ext cx="2868" cy="2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4" name="Text Box 6"/>
            <p:cNvSpPr txBox="1">
              <a:spLocks noChangeArrowheads="1"/>
            </p:cNvSpPr>
            <p:nvPr/>
          </p:nvSpPr>
          <p:spPr bwMode="auto">
            <a:xfrm>
              <a:off x="1242" y="1511"/>
              <a:ext cx="1980" cy="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3302" tIns="46651" rIns="93302" bIns="46651" anchor="ctr"/>
            <a:lstStyle>
              <a:lvl1pPr defTabSz="1025525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5525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5525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5525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5525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5525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5525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5525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5525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 sz="2449" b="0" i="0">
                <a:solidFill>
                  <a:srgbClr val="FFFFFF"/>
                </a:solidFill>
              </a:endParaRPr>
            </a:p>
          </p:txBody>
        </p:sp>
      </p:grp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3857755" y="2133856"/>
            <a:ext cx="2799066" cy="48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7" tIns="46623" rIns="93247" bIns="46623"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540" i="0" dirty="0" smtClean="0">
                <a:solidFill>
                  <a:schemeClr val="bg1"/>
                </a:solidFill>
              </a:rPr>
              <a:t>50 219,0 </a:t>
            </a:r>
            <a:r>
              <a:rPr lang="ru-RU" altLang="ru-RU" sz="2540" i="0" dirty="0">
                <a:solidFill>
                  <a:schemeClr val="bg1"/>
                </a:solidFill>
              </a:rPr>
              <a:t>тыс. руб.</a:t>
            </a:r>
          </a:p>
        </p:txBody>
      </p:sp>
      <p:grpSp>
        <p:nvGrpSpPr>
          <p:cNvPr id="16390" name="Oval 6"/>
          <p:cNvGrpSpPr>
            <a:grpSpLocks/>
          </p:cNvGrpSpPr>
          <p:nvPr/>
        </p:nvGrpSpPr>
        <p:grpSpPr bwMode="auto">
          <a:xfrm>
            <a:off x="3646583" y="4089303"/>
            <a:ext cx="1209158" cy="1077608"/>
            <a:chOff x="1044" y="2231"/>
            <a:chExt cx="1329" cy="1475"/>
          </a:xfrm>
        </p:grpSpPr>
        <p:pic>
          <p:nvPicPr>
            <p:cNvPr id="16401" name="Oval 6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" y="2231"/>
              <a:ext cx="1329" cy="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2" name="Text Box 10"/>
            <p:cNvSpPr txBox="1">
              <a:spLocks noChangeArrowheads="1"/>
            </p:cNvSpPr>
            <p:nvPr/>
          </p:nvSpPr>
          <p:spPr bwMode="auto">
            <a:xfrm>
              <a:off x="1265" y="2456"/>
              <a:ext cx="890" cy="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3302" tIns="46651" rIns="93302" bIns="46651" anchor="ctr"/>
            <a:lstStyle>
              <a:lvl1pPr defTabSz="1025525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5525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5525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5525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5525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5525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5525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5525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5525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 sz="2449" b="0" i="0">
                <a:solidFill>
                  <a:srgbClr val="FFFFFF"/>
                </a:solidFill>
              </a:endParaRPr>
            </a:p>
          </p:txBody>
        </p:sp>
      </p:grp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335091" y="4174123"/>
            <a:ext cx="2328235" cy="42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7" tIns="46623" rIns="93247" bIns="46623"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177" i="0" dirty="0" smtClean="0">
                <a:solidFill>
                  <a:schemeClr val="bg1"/>
                </a:solidFill>
              </a:rPr>
              <a:t> </a:t>
            </a:r>
            <a:r>
              <a:rPr lang="ru-RU" altLang="ru-RU" sz="1800" i="0" dirty="0" smtClean="0">
                <a:solidFill>
                  <a:schemeClr val="bg1"/>
                </a:solidFill>
              </a:rPr>
              <a:t>4 223,4 тыс</a:t>
            </a:r>
            <a:r>
              <a:rPr lang="ru-RU" altLang="ru-RU" sz="1800" i="0" dirty="0">
                <a:solidFill>
                  <a:schemeClr val="bg1"/>
                </a:solidFill>
              </a:rPr>
              <a:t>. руб.</a:t>
            </a:r>
          </a:p>
        </p:txBody>
      </p:sp>
      <p:grpSp>
        <p:nvGrpSpPr>
          <p:cNvPr id="16392" name="Rectangle 9"/>
          <p:cNvGrpSpPr>
            <a:grpSpLocks/>
          </p:cNvGrpSpPr>
          <p:nvPr/>
        </p:nvGrpSpPr>
        <p:grpSpPr bwMode="auto">
          <a:xfrm>
            <a:off x="7965644" y="2182812"/>
            <a:ext cx="334045" cy="315327"/>
            <a:chOff x="4017" y="1375"/>
            <a:chExt cx="203" cy="199"/>
          </a:xfrm>
        </p:grpSpPr>
        <p:pic>
          <p:nvPicPr>
            <p:cNvPr id="16399" name="Rectangle 9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" y="1375"/>
              <a:ext cx="203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0" name="Text Box 14"/>
            <p:cNvSpPr txBox="1">
              <a:spLocks noChangeArrowheads="1"/>
            </p:cNvSpPr>
            <p:nvPr/>
          </p:nvSpPr>
          <p:spPr bwMode="auto">
            <a:xfrm>
              <a:off x="4050" y="1395"/>
              <a:ext cx="13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3302" tIns="46651" rIns="93302" bIns="46651" anchor="ctr"/>
            <a:lstStyle>
              <a:lvl1pPr defTabSz="1025525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5525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5525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5525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5525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5525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5525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5525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5525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 sz="2449" b="0" i="0">
                <a:solidFill>
                  <a:srgbClr val="FFFFFF"/>
                </a:solidFill>
              </a:endParaRPr>
            </a:p>
          </p:txBody>
        </p:sp>
      </p:grpSp>
      <p:grpSp>
        <p:nvGrpSpPr>
          <p:cNvPr id="16393" name="Rectangle 10"/>
          <p:cNvGrpSpPr>
            <a:grpSpLocks/>
          </p:cNvGrpSpPr>
          <p:nvPr/>
        </p:nvGrpSpPr>
        <p:grpSpPr bwMode="auto">
          <a:xfrm>
            <a:off x="7965644" y="3114394"/>
            <a:ext cx="334045" cy="323966"/>
            <a:chOff x="4017" y="1962"/>
            <a:chExt cx="203" cy="204"/>
          </a:xfrm>
        </p:grpSpPr>
        <p:pic>
          <p:nvPicPr>
            <p:cNvPr id="16397" name="Rectangle 10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" y="1962"/>
              <a:ext cx="20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8" name="Text Box 17"/>
            <p:cNvSpPr txBox="1">
              <a:spLocks noChangeArrowheads="1"/>
            </p:cNvSpPr>
            <p:nvPr/>
          </p:nvSpPr>
          <p:spPr bwMode="auto">
            <a:xfrm>
              <a:off x="4050" y="1980"/>
              <a:ext cx="13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3302" tIns="46651" rIns="93302" bIns="46651" anchor="ctr"/>
            <a:lstStyle>
              <a:lvl1pPr defTabSz="1025525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025525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025525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025525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025525"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025525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025525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025525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025525" eaLnBrk="0" fontAlgn="base" hangingPunct="0">
                <a:spcBef>
                  <a:spcPct val="0"/>
                </a:spcBef>
                <a:spcAft>
                  <a:spcPct val="0"/>
                </a:spcAft>
                <a:defRPr sz="1600"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ru-RU" altLang="ru-RU" sz="2449" b="0" i="0">
                <a:solidFill>
                  <a:srgbClr val="FFFFFF"/>
                </a:solidFill>
              </a:endParaRPr>
            </a:p>
          </p:txBody>
        </p:sp>
      </p:grp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8388959" y="2142496"/>
            <a:ext cx="1950995" cy="652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7" tIns="46623" rIns="93247" bIns="46623"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814" i="0"/>
              <a:t>Общий объём доходов</a:t>
            </a:r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8463832" y="3068319"/>
            <a:ext cx="2218807" cy="1210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7" tIns="46623" rIns="93247" bIns="46623"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814" i="0" dirty="0"/>
              <a:t>Налоговые и неналоговые доходы (удельный вес </a:t>
            </a:r>
            <a:r>
              <a:rPr lang="ru-RU" altLang="ru-RU" sz="1814" i="0" dirty="0" smtClean="0"/>
              <a:t>8,4 </a:t>
            </a:r>
            <a:r>
              <a:rPr lang="ru-RU" altLang="ru-RU" sz="1814" i="0" dirty="0"/>
              <a:t>%)</a:t>
            </a:r>
          </a:p>
        </p:txBody>
      </p:sp>
      <p:sp>
        <p:nvSpPr>
          <p:cNvPr id="16396" name="TextBox 11"/>
          <p:cNvSpPr txBox="1">
            <a:spLocks noChangeArrowheads="1"/>
          </p:cNvSpPr>
          <p:nvPr/>
        </p:nvSpPr>
        <p:spPr bwMode="auto">
          <a:xfrm>
            <a:off x="9647388" y="142546"/>
            <a:ext cx="188380" cy="37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247" tIns="46623" rIns="93247" bIns="46623"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 sz="1814" b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6358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1731779" y="230474"/>
            <a:ext cx="8073233" cy="848017"/>
          </a:xfrm>
          <a:prstGeom prst="rect">
            <a:avLst/>
          </a:prstGeom>
          <a:noFill/>
          <a:ln>
            <a:noFill/>
          </a:ln>
          <a:extLst/>
        </p:spPr>
        <p:txBody>
          <a:bodyPr lIns="93247" tIns="46623" rIns="93247" bIns="4662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633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СТРУКТУРА БЕЗВОЗМЕЗДНЫХ ПОСТУПЛЕНИЙ В  БЮДЖЕТ </a:t>
            </a:r>
          </a:p>
          <a:p>
            <a:pPr algn="ctr" eaLnBrk="1" hangingPunct="1">
              <a:defRPr/>
            </a:pPr>
            <a:r>
              <a:rPr lang="ru-RU" sz="1633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СЕЛЬСКОГО ПОСЕЛЕНИЯ </a:t>
            </a:r>
            <a:r>
              <a:rPr lang="ru-RU" sz="1633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СЕЛИЯРОВО</a:t>
            </a:r>
            <a:endParaRPr lang="ru-RU" sz="1633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1633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ЗА 2019 год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464526" y="966139"/>
            <a:ext cx="1150440" cy="317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7" tIns="46623" rIns="93247" bIns="46623"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1451" dirty="0"/>
          </a:p>
        </p:txBody>
      </p:sp>
      <p:graphicFrame>
        <p:nvGraphicFramePr>
          <p:cNvPr id="21508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34069874"/>
              </p:ext>
            </p:extLst>
          </p:nvPr>
        </p:nvGraphicFramePr>
        <p:xfrm>
          <a:off x="1654785" y="1398568"/>
          <a:ext cx="8502767" cy="3933806"/>
        </p:xfrm>
        <a:graphic>
          <a:graphicData uri="http://schemas.openxmlformats.org/presentationml/2006/ole">
            <p:oleObj spid="_x0000_s1032" name="Document" r:id="rId3" imgW="11243736" imgH="6886954" progId="Word.Document.8">
              <p:embed/>
            </p:oleObj>
          </a:graphicData>
        </a:graphic>
      </p:graphicFrame>
      <p:sp>
        <p:nvSpPr>
          <p:cNvPr id="21509" name="Line 7"/>
          <p:cNvSpPr>
            <a:spLocks noChangeShapeType="1"/>
          </p:cNvSpPr>
          <p:nvPr/>
        </p:nvSpPr>
        <p:spPr bwMode="auto">
          <a:xfrm>
            <a:off x="3038482" y="3102875"/>
            <a:ext cx="55189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82886" tIns="41443" rIns="82886" bIns="41443"/>
          <a:lstStyle/>
          <a:p>
            <a:endParaRPr lang="ru-RU" sz="1633"/>
          </a:p>
        </p:txBody>
      </p:sp>
      <p:graphicFrame>
        <p:nvGraphicFramePr>
          <p:cNvPr id="21510" name="Object 67"/>
          <p:cNvGraphicFramePr>
            <a:graphicFrameLocks noChangeAspect="1"/>
          </p:cNvGraphicFramePr>
          <p:nvPr/>
        </p:nvGraphicFramePr>
        <p:xfrm>
          <a:off x="1654786" y="5127303"/>
          <a:ext cx="8960180" cy="1585273"/>
        </p:xfrm>
        <a:graphic>
          <a:graphicData uri="http://schemas.openxmlformats.org/presentationml/2006/ole">
            <p:oleObj spid="_x0000_s1033" name="Document" r:id="rId4" imgW="10621397" imgH="7639684" progId="Word.Document.8">
              <p:embed/>
            </p:oleObj>
          </a:graphicData>
        </a:graphic>
      </p:graphicFrame>
      <p:sp>
        <p:nvSpPr>
          <p:cNvPr id="21511" name="Text Box 13"/>
          <p:cNvSpPr txBox="1">
            <a:spLocks noChangeArrowheads="1"/>
          </p:cNvSpPr>
          <p:nvPr/>
        </p:nvSpPr>
        <p:spPr bwMode="auto">
          <a:xfrm>
            <a:off x="9974232" y="1"/>
            <a:ext cx="894147" cy="582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7" tIns="46623" rIns="93247" bIns="46623"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1270"/>
          </a:p>
          <a:p>
            <a:pPr eaLnBrk="1" hangingPunct="1">
              <a:spcBef>
                <a:spcPct val="50000"/>
              </a:spcBef>
            </a:pPr>
            <a:endParaRPr lang="ru-RU" altLang="ru-RU" sz="1270"/>
          </a:p>
        </p:txBody>
      </p:sp>
      <p:sp>
        <p:nvSpPr>
          <p:cNvPr id="21513" name="Text Box 17"/>
          <p:cNvSpPr txBox="1">
            <a:spLocks noChangeArrowheads="1"/>
          </p:cNvSpPr>
          <p:nvPr/>
        </p:nvSpPr>
        <p:spPr bwMode="auto">
          <a:xfrm>
            <a:off x="9153519" y="791917"/>
            <a:ext cx="1402413" cy="22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51" dirty="0">
                <a:solidFill>
                  <a:srgbClr val="FFFF00"/>
                </a:solidFill>
              </a:rPr>
              <a:t>тыс. рублей</a:t>
            </a:r>
          </a:p>
        </p:txBody>
      </p:sp>
      <p:cxnSp>
        <p:nvCxnSpPr>
          <p:cNvPr id="21514" name="Прямая соединительная линия 4"/>
          <p:cNvCxnSpPr>
            <a:cxnSpLocks noChangeShapeType="1"/>
          </p:cNvCxnSpPr>
          <p:nvPr/>
        </p:nvCxnSpPr>
        <p:spPr bwMode="auto">
          <a:xfrm flipH="1">
            <a:off x="4593518" y="2776029"/>
            <a:ext cx="26133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1515" name="Прямая со стрелкой 16"/>
          <p:cNvCxnSpPr>
            <a:cxnSpLocks noChangeShapeType="1"/>
            <a:stCxn id="21509" idx="0"/>
          </p:cNvCxnSpPr>
          <p:nvPr/>
        </p:nvCxnSpPr>
        <p:spPr bwMode="auto">
          <a:xfrm>
            <a:off x="3038481" y="3102875"/>
            <a:ext cx="0" cy="39163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1516" name="Прямая со стрелкой 18"/>
          <p:cNvCxnSpPr>
            <a:cxnSpLocks noChangeShapeType="1"/>
            <a:stCxn id="21509" idx="1"/>
          </p:cNvCxnSpPr>
          <p:nvPr/>
        </p:nvCxnSpPr>
        <p:spPr bwMode="auto">
          <a:xfrm>
            <a:off x="8557421" y="3102875"/>
            <a:ext cx="0" cy="39163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1517" name="Прямая со стрелкой 22"/>
          <p:cNvCxnSpPr>
            <a:cxnSpLocks noChangeShapeType="1"/>
          </p:cNvCxnSpPr>
          <p:nvPr/>
        </p:nvCxnSpPr>
        <p:spPr bwMode="auto">
          <a:xfrm>
            <a:off x="5965693" y="2776029"/>
            <a:ext cx="0" cy="71848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3651585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94038726"/>
              </p:ext>
            </p:extLst>
          </p:nvPr>
        </p:nvGraphicFramePr>
        <p:xfrm>
          <a:off x="939114" y="1359243"/>
          <a:ext cx="9451074" cy="5128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4005" y="383059"/>
            <a:ext cx="9156986" cy="116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0085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51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73856" indent="-259175">
              <a:defRPr sz="1451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36701" indent="-207340">
              <a:defRPr sz="1451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51381" indent="-207340">
              <a:defRPr sz="1451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66062" indent="-207340">
              <a:defRPr sz="1451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80742" indent="-207340" eaLnBrk="0" fontAlgn="base" hangingPunct="0">
              <a:spcBef>
                <a:spcPct val="0"/>
              </a:spcBef>
              <a:spcAft>
                <a:spcPct val="0"/>
              </a:spcAft>
              <a:defRPr sz="1451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95423" indent="-207340" eaLnBrk="0" fontAlgn="base" hangingPunct="0">
              <a:spcBef>
                <a:spcPct val="0"/>
              </a:spcBef>
              <a:spcAft>
                <a:spcPct val="0"/>
              </a:spcAft>
              <a:defRPr sz="1451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10103" indent="-207340" eaLnBrk="0" fontAlgn="base" hangingPunct="0">
              <a:spcBef>
                <a:spcPct val="0"/>
              </a:spcBef>
              <a:spcAft>
                <a:spcPct val="0"/>
              </a:spcAft>
              <a:defRPr sz="1451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24783" indent="-207340" eaLnBrk="0" fontAlgn="base" hangingPunct="0">
              <a:spcBef>
                <a:spcPct val="0"/>
              </a:spcBef>
              <a:spcAft>
                <a:spcPct val="0"/>
              </a:spcAft>
              <a:defRPr sz="1451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45DF2F-138C-480D-AC49-9F62B9F67DD1}" type="slidenum">
              <a:rPr lang="en-US" altLang="ru-RU" sz="1270">
                <a:solidFill>
                  <a:srgbClr val="B5A788"/>
                </a:solidFill>
              </a:rPr>
              <a:pPr/>
              <a:t>7</a:t>
            </a:fld>
            <a:endParaRPr lang="en-US" altLang="ru-RU" sz="1270">
              <a:solidFill>
                <a:srgbClr val="B5A788"/>
              </a:solidFill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08148425"/>
              </p:ext>
            </p:extLst>
          </p:nvPr>
        </p:nvGraphicFramePr>
        <p:xfrm>
          <a:off x="1075037" y="1153682"/>
          <a:ext cx="10119953" cy="5298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1597192" y="305248"/>
            <a:ext cx="9075368" cy="875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38" tIns="46618" rIns="93238" bIns="46618"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sz="2540" i="0">
                <a:solidFill>
                  <a:srgbClr val="FFFF00"/>
                </a:solidFill>
                <a:cs typeface="Times New Roman" panose="02020603050405020304" pitchFamily="18" charset="0"/>
              </a:rPr>
              <a:t>Структура расходов бюджета сельского                         поселения Селиярово в 2019 году         </a:t>
            </a:r>
            <a:r>
              <a:rPr lang="ru-RU" altLang="ru-RU" sz="1633" i="0">
                <a:solidFill>
                  <a:srgbClr val="FFFF00"/>
                </a:solidFill>
                <a:cs typeface="Times New Roman" panose="02020603050405020304" pitchFamily="18" charset="0"/>
              </a:rPr>
              <a:t>тыс.руб</a:t>
            </a:r>
          </a:p>
        </p:txBody>
      </p:sp>
    </p:spTree>
    <p:extLst>
      <p:ext uri="{BB962C8B-B14F-4D97-AF65-F5344CB8AC3E}">
        <p14:creationId xmlns:p14="http://schemas.microsoft.com/office/powerpoint/2010/main" xmlns="" val="119819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9" descr="30%"/>
          <p:cNvSpPr>
            <a:spLocks noChangeArrowheads="1"/>
          </p:cNvSpPr>
          <p:nvPr/>
        </p:nvSpPr>
        <p:spPr bwMode="auto">
          <a:xfrm>
            <a:off x="2046425" y="2770163"/>
            <a:ext cx="8675703" cy="1015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247" tIns="46623" rIns="93247" bIns="46623" anchor="ctr"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5986">
                <a:solidFill>
                  <a:srgbClr val="FFFF00"/>
                </a:solidFill>
              </a:rPr>
              <a:t>Благодарю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xmlns="" val="18040970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204</TotalTime>
  <Words>309</Words>
  <Application>Microsoft Office PowerPoint</Application>
  <PresentationFormat>Произвольный</PresentationFormat>
  <Paragraphs>130</Paragraphs>
  <Slides>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Сектор</vt:lpstr>
      <vt:lpstr>Document</vt:lpstr>
      <vt:lpstr>Слайд 1</vt:lpstr>
      <vt:lpstr>Слайд 2</vt:lpstr>
      <vt:lpstr>Слайд 3</vt:lpstr>
      <vt:lpstr>Доходы по факту исполнения бюджета сельского поселения Селиярово за 2019 год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 Ласточкина</dc:creator>
  <cp:lastModifiedBy>Admin</cp:lastModifiedBy>
  <cp:revision>18</cp:revision>
  <dcterms:created xsi:type="dcterms:W3CDTF">2020-04-19T06:36:54Z</dcterms:created>
  <dcterms:modified xsi:type="dcterms:W3CDTF">2020-04-28T04:32:18Z</dcterms:modified>
</cp:coreProperties>
</file>